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9" r:id="rId2"/>
    <p:sldId id="336" r:id="rId3"/>
    <p:sldId id="262" r:id="rId4"/>
    <p:sldId id="265" r:id="rId5"/>
    <p:sldId id="264" r:id="rId6"/>
    <p:sldId id="337" r:id="rId7"/>
    <p:sldId id="267" r:id="rId8"/>
    <p:sldId id="269" r:id="rId9"/>
    <p:sldId id="270" r:id="rId10"/>
    <p:sldId id="271" r:id="rId11"/>
    <p:sldId id="340" r:id="rId12"/>
    <p:sldId id="272" r:id="rId13"/>
    <p:sldId id="339" r:id="rId14"/>
    <p:sldId id="273" r:id="rId15"/>
    <p:sldId id="274" r:id="rId16"/>
    <p:sldId id="275" r:id="rId17"/>
    <p:sldId id="343" r:id="rId18"/>
    <p:sldId id="344" r:id="rId19"/>
    <p:sldId id="345" r:id="rId20"/>
    <p:sldId id="346" r:id="rId21"/>
    <p:sldId id="347" r:id="rId22"/>
    <p:sldId id="348" r:id="rId23"/>
    <p:sldId id="349" r:id="rId24"/>
    <p:sldId id="350" r:id="rId25"/>
    <p:sldId id="356" r:id="rId26"/>
    <p:sldId id="277" r:id="rId27"/>
    <p:sldId id="278" r:id="rId28"/>
    <p:sldId id="280" r:id="rId29"/>
    <p:sldId id="369" r:id="rId30"/>
    <p:sldId id="370" r:id="rId31"/>
    <p:sldId id="281" r:id="rId32"/>
    <p:sldId id="283" r:id="rId33"/>
    <p:sldId id="286" r:id="rId34"/>
    <p:sldId id="287" r:id="rId35"/>
    <p:sldId id="288" r:id="rId36"/>
    <p:sldId id="290" r:id="rId37"/>
    <p:sldId id="291" r:id="rId38"/>
    <p:sldId id="292" r:id="rId39"/>
    <p:sldId id="293" r:id="rId40"/>
    <p:sldId id="294" r:id="rId41"/>
    <p:sldId id="258" r:id="rId42"/>
    <p:sldId id="373" r:id="rId43"/>
    <p:sldId id="371" r:id="rId44"/>
    <p:sldId id="372" r:id="rId45"/>
    <p:sldId id="357" r:id="rId46"/>
    <p:sldId id="359" r:id="rId47"/>
    <p:sldId id="360" r:id="rId48"/>
    <p:sldId id="363" r:id="rId49"/>
    <p:sldId id="364" r:id="rId50"/>
    <p:sldId id="367" r:id="rId51"/>
    <p:sldId id="368" r:id="rId52"/>
    <p:sldId id="284" r:id="rId53"/>
    <p:sldId id="28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7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snapToGrid="0">
      <p:cViewPr varScale="1">
        <p:scale>
          <a:sx n="93" d="100"/>
          <a:sy n="93" d="100"/>
        </p:scale>
        <p:origin x="8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43164-FC5D-4F75-ACA6-FF94717D467F}" type="datetimeFigureOut">
              <a:rPr lang="en-GB" smtClean="0"/>
              <a:t>07/08/2017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E8FF5-FEE2-416E-8B6D-441E2100E983}" type="slidenum">
              <a:rPr lang="en-GB" smtClean="0"/>
              <a:t>‹#›</a:t>
            </a:fld>
            <a:endParaRPr lang="en-GB"/>
          </a:p>
        </p:txBody>
      </p:sp>
    </p:spTree>
    <p:extLst>
      <p:ext uri="{BB962C8B-B14F-4D97-AF65-F5344CB8AC3E}">
        <p14:creationId xmlns:p14="http://schemas.microsoft.com/office/powerpoint/2010/main" val="1454500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2975">
              <a:defRPr sz="2400">
                <a:solidFill>
                  <a:schemeClr val="tx1"/>
                </a:solidFill>
                <a:latin typeface="Arial" panose="020B0604020202020204" pitchFamily="34" charset="0"/>
                <a:ea typeface="ＭＳ Ｐゴシック" panose="020B0600070205080204" pitchFamily="34" charset="-128"/>
              </a:defRPr>
            </a:lvl1pPr>
            <a:lvl2pPr marL="742950" indent="-285750" defTabSz="942975">
              <a:defRPr sz="2400">
                <a:solidFill>
                  <a:schemeClr val="tx1"/>
                </a:solidFill>
                <a:latin typeface="Arial" panose="020B0604020202020204" pitchFamily="34" charset="0"/>
                <a:ea typeface="ＭＳ Ｐゴシック" panose="020B0600070205080204" pitchFamily="34" charset="-128"/>
              </a:defRPr>
            </a:lvl2pPr>
            <a:lvl3pPr marL="1143000" indent="-228600" defTabSz="942975">
              <a:defRPr sz="2400">
                <a:solidFill>
                  <a:schemeClr val="tx1"/>
                </a:solidFill>
                <a:latin typeface="Arial" panose="020B0604020202020204" pitchFamily="34" charset="0"/>
                <a:ea typeface="ＭＳ Ｐゴシック" panose="020B0600070205080204" pitchFamily="34" charset="-128"/>
              </a:defRPr>
            </a:lvl3pPr>
            <a:lvl4pPr marL="1600200" indent="-228600" defTabSz="942975">
              <a:defRPr sz="2400">
                <a:solidFill>
                  <a:schemeClr val="tx1"/>
                </a:solidFill>
                <a:latin typeface="Arial" panose="020B0604020202020204" pitchFamily="34" charset="0"/>
                <a:ea typeface="ＭＳ Ｐゴシック" panose="020B0600070205080204" pitchFamily="34" charset="-128"/>
              </a:defRPr>
            </a:lvl4pPr>
            <a:lvl5pPr marL="2057400" indent="-228600" defTabSz="942975">
              <a:defRPr sz="2400">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CFD4F9-A750-41AB-9BA9-D86CECDFD480}" type="slidenum">
              <a:rPr lang="en-US" altLang="en-US" sz="1200"/>
              <a:pPr/>
              <a:t>49</a:t>
            </a:fld>
            <a:endParaRPr lang="en-US" altLang="en-US" sz="1200"/>
          </a:p>
        </p:txBody>
      </p:sp>
      <p:sp>
        <p:nvSpPr>
          <p:cNvPr id="39939" name="Rectangle 2"/>
          <p:cNvSpPr>
            <a:spLocks noGrp="1" noRot="1" noChangeAspect="1" noChangeArrowheads="1" noTextEdit="1"/>
          </p:cNvSpPr>
          <p:nvPr>
            <p:ph type="sldImg"/>
          </p:nvPr>
        </p:nvSpPr>
        <p:spPr>
          <a:xfrm>
            <a:off x="1231900" y="823913"/>
            <a:ext cx="3862388" cy="2173287"/>
          </a:xfrm>
          <a:ln/>
        </p:spPr>
      </p:sp>
      <p:sp>
        <p:nvSpPr>
          <p:cNvPr id="39940" name="Rectangle 3"/>
          <p:cNvSpPr>
            <a:spLocks noGrp="1" noChangeArrowheads="1"/>
          </p:cNvSpPr>
          <p:nvPr>
            <p:ph type="body" idx="1"/>
          </p:nvPr>
        </p:nvSpPr>
        <p:spPr>
          <a:xfrm>
            <a:off x="914400" y="3282950"/>
            <a:ext cx="5372100" cy="5394325"/>
          </a:xfrm>
          <a:noFill/>
        </p:spPr>
        <p:txBody>
          <a:bodyPr/>
          <a:lstStyle/>
          <a:p>
            <a:pPr eaLnBrk="1" hangingPunct="1"/>
            <a:r>
              <a:rPr lang="en-GB" altLang="en-US" dirty="0">
                <a:ea typeface="Arial Unicode MS" panose="020B0604020202020204" pitchFamily="34" charset="-128"/>
                <a:cs typeface="Arial Unicode MS" panose="020B0604020202020204" pitchFamily="34" charset="-128"/>
              </a:rPr>
              <a:t>Superficial partial-thickness burns extend through the epidermis downward into the papillary, or superficial, layer of the dermis.</a:t>
            </a:r>
          </a:p>
          <a:p>
            <a:pPr eaLnBrk="1" hangingPunct="1"/>
            <a:r>
              <a:rPr lang="en-GB" altLang="en-US" dirty="0">
                <a:cs typeface="Arial" panose="020B0604020202020204" pitchFamily="34" charset="0"/>
              </a:rPr>
              <a:t>Blistering wounds that blanch with pressure are characteristic of superficial partial-thickness burns. These wounds are also typically moist and weeping.</a:t>
            </a:r>
            <a:r>
              <a:rPr lang="en-GB" altLang="en-US" dirty="0">
                <a:ea typeface="Arial Unicode MS" panose="020B0604020202020204" pitchFamily="34" charset="-128"/>
                <a:cs typeface="Arial Unicode MS" panose="020B0604020202020204" pitchFamily="34" charset="-128"/>
              </a:rPr>
              <a:t> </a:t>
            </a:r>
          </a:p>
          <a:p>
            <a:pPr eaLnBrk="1" hangingPunct="1"/>
            <a:endParaRPr lang="en-GB" altLang="en-US" dirty="0">
              <a:ea typeface="Arial Unicode MS" panose="020B0604020202020204" pitchFamily="34" charset="-128"/>
              <a:cs typeface="Arial Unicode MS" panose="020B0604020202020204" pitchFamily="34" charset="-128"/>
            </a:endParaRPr>
          </a:p>
          <a:p>
            <a:pPr eaLnBrk="1" hangingPunct="1"/>
            <a:r>
              <a:rPr lang="en-GB" altLang="en-US" dirty="0">
                <a:ea typeface="Arial Unicode MS" panose="020B0604020202020204" pitchFamily="34" charset="-128"/>
                <a:cs typeface="Arial Unicode MS" panose="020B0604020202020204" pitchFamily="34" charset="-128"/>
              </a:rPr>
              <a:t>Thin-walled, fluid-filled blisters will develop within minutes of the injury. As these blisters break, the exposed nerve endings transmit the senses of superficial pain, light touch, and temperature, making these wounds extremely painful.</a:t>
            </a:r>
          </a:p>
          <a:p>
            <a:pPr eaLnBrk="1" hangingPunct="1"/>
            <a:r>
              <a:rPr lang="en-GB" altLang="en-US" dirty="0">
                <a:ea typeface="Arial Unicode MS" panose="020B0604020202020204" pitchFamily="34" charset="-128"/>
                <a:cs typeface="Arial Unicode MS" panose="020B0604020202020204" pitchFamily="34" charset="-128"/>
              </a:rPr>
              <a:t>The wound will be moist because the characteristic waterproofing of the epidermis has been lost, allowing body fluid to leak on the wound surface. </a:t>
            </a:r>
          </a:p>
          <a:p>
            <a:pPr eaLnBrk="1" hangingPunct="1"/>
            <a:r>
              <a:rPr lang="en-GB" altLang="en-US" dirty="0">
                <a:ea typeface="Arial Unicode MS" panose="020B0604020202020204" pitchFamily="34" charset="-128"/>
                <a:cs typeface="Arial Unicode MS" panose="020B0604020202020204" pitchFamily="34" charset="-128"/>
              </a:rPr>
              <a:t>Due to dermal vascular network involvement in this type of injury, moderate </a:t>
            </a:r>
            <a:r>
              <a:rPr lang="en-GB" altLang="en-US" dirty="0" err="1">
                <a:ea typeface="Arial Unicode MS" panose="020B0604020202020204" pitchFamily="34" charset="-128"/>
                <a:cs typeface="Arial Unicode MS" panose="020B0604020202020204" pitchFamily="34" charset="-128"/>
              </a:rPr>
              <a:t>edema</a:t>
            </a:r>
            <a:r>
              <a:rPr lang="en-GB" altLang="en-US" dirty="0">
                <a:ea typeface="Arial Unicode MS" panose="020B0604020202020204" pitchFamily="34" charset="-128"/>
                <a:cs typeface="Arial Unicode MS" panose="020B0604020202020204" pitchFamily="34" charset="-128"/>
              </a:rPr>
              <a:t> is usually present. </a:t>
            </a:r>
            <a:r>
              <a:rPr lang="en-GB" altLang="en-US" dirty="0">
                <a:cs typeface="Times New Roman" panose="02020603050405020304" pitchFamily="18" charset="0"/>
              </a:rPr>
              <a:t>I</a:t>
            </a:r>
            <a:r>
              <a:rPr lang="en-US" altLang="en-US" dirty="0" err="1"/>
              <a:t>nfection</a:t>
            </a:r>
            <a:r>
              <a:rPr lang="en-US" altLang="en-US" dirty="0"/>
              <a:t> may convert it to full thickness </a:t>
            </a:r>
            <a:endParaRPr lang="en-GB" altLang="en-US" dirty="0">
              <a:ea typeface="Arial Unicode MS" panose="020B0604020202020204" pitchFamily="34" charset="-128"/>
              <a:cs typeface="Arial Unicode MS" panose="020B0604020202020204" pitchFamily="34" charset="-128"/>
            </a:endParaRPr>
          </a:p>
          <a:p>
            <a:pPr eaLnBrk="1" hangingPunct="1"/>
            <a:endParaRPr lang="en-GB" altLang="en-US" dirty="0">
              <a:ea typeface="Arial Unicode MS" panose="020B0604020202020204" pitchFamily="34" charset="-128"/>
              <a:cs typeface="Arial Unicode MS" panose="020B0604020202020204" pitchFamily="34" charset="-128"/>
            </a:endParaRPr>
          </a:p>
          <a:p>
            <a:pPr eaLnBrk="1" hangingPunct="1"/>
            <a:r>
              <a:rPr lang="en-GB" altLang="en-US" dirty="0"/>
              <a:t>The patient should be educated that skin may peel and that scarring will be limited to skin that is discoloured. Complete healing of superficial  burns occurs within 7-20 days. </a:t>
            </a:r>
          </a:p>
        </p:txBody>
      </p:sp>
    </p:spTree>
    <p:extLst>
      <p:ext uri="{BB962C8B-B14F-4D97-AF65-F5344CB8AC3E}">
        <p14:creationId xmlns:p14="http://schemas.microsoft.com/office/powerpoint/2010/main" val="360763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42975">
              <a:defRPr sz="2400">
                <a:solidFill>
                  <a:schemeClr val="tx1"/>
                </a:solidFill>
                <a:latin typeface="Arial" panose="020B0604020202020204" pitchFamily="34" charset="0"/>
                <a:ea typeface="ＭＳ Ｐゴシック" panose="020B0600070205080204" pitchFamily="34" charset="-128"/>
              </a:defRPr>
            </a:lvl1pPr>
            <a:lvl2pPr marL="742950" indent="-285750" defTabSz="942975">
              <a:defRPr sz="2400">
                <a:solidFill>
                  <a:schemeClr val="tx1"/>
                </a:solidFill>
                <a:latin typeface="Arial" panose="020B0604020202020204" pitchFamily="34" charset="0"/>
                <a:ea typeface="ＭＳ Ｐゴシック" panose="020B0600070205080204" pitchFamily="34" charset="-128"/>
              </a:defRPr>
            </a:lvl2pPr>
            <a:lvl3pPr marL="1143000" indent="-228600" defTabSz="942975">
              <a:defRPr sz="2400">
                <a:solidFill>
                  <a:schemeClr val="tx1"/>
                </a:solidFill>
                <a:latin typeface="Arial" panose="020B0604020202020204" pitchFamily="34" charset="0"/>
                <a:ea typeface="ＭＳ Ｐゴシック" panose="020B0600070205080204" pitchFamily="34" charset="-128"/>
              </a:defRPr>
            </a:lvl3pPr>
            <a:lvl4pPr marL="1600200" indent="-228600" defTabSz="942975">
              <a:defRPr sz="2400">
                <a:solidFill>
                  <a:schemeClr val="tx1"/>
                </a:solidFill>
                <a:latin typeface="Arial" panose="020B0604020202020204" pitchFamily="34" charset="0"/>
                <a:ea typeface="ＭＳ Ｐゴシック" panose="020B0600070205080204" pitchFamily="34" charset="-128"/>
              </a:defRPr>
            </a:lvl4pPr>
            <a:lvl5pPr marL="2057400" indent="-228600" defTabSz="942975">
              <a:defRPr sz="2400">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4543AF-0268-4574-BB56-3530D8E5E933}" type="slidenum">
              <a:rPr lang="en-US" altLang="en-US" sz="1200"/>
              <a:pPr/>
              <a:t>50</a:t>
            </a:fld>
            <a:endParaRPr lang="en-US" altLang="en-US" sz="1200"/>
          </a:p>
        </p:txBody>
      </p:sp>
      <p:sp>
        <p:nvSpPr>
          <p:cNvPr id="54275" name="Rectangle 2"/>
          <p:cNvSpPr>
            <a:spLocks noGrp="1" noRot="1" noChangeAspect="1" noChangeArrowheads="1" noTextEdit="1"/>
          </p:cNvSpPr>
          <p:nvPr>
            <p:ph type="sldImg"/>
          </p:nvPr>
        </p:nvSpPr>
        <p:spPr>
          <a:xfrm>
            <a:off x="631825" y="823913"/>
            <a:ext cx="5837238" cy="3284537"/>
          </a:xfrm>
          <a:ln/>
        </p:spPr>
      </p:sp>
      <p:sp>
        <p:nvSpPr>
          <p:cNvPr id="54276" name="Rectangle 3"/>
          <p:cNvSpPr>
            <a:spLocks noGrp="1" noChangeArrowheads="1"/>
          </p:cNvSpPr>
          <p:nvPr>
            <p:ph type="body" idx="1"/>
          </p:nvPr>
        </p:nvSpPr>
        <p:spPr>
          <a:xfrm>
            <a:off x="914400" y="4459288"/>
            <a:ext cx="5254625" cy="4217987"/>
          </a:xfrm>
          <a:noFill/>
        </p:spPr>
        <p:txBody>
          <a:bodyPr/>
          <a:lstStyle/>
          <a:p>
            <a:pPr eaLnBrk="1" hangingPunct="1"/>
            <a:r>
              <a:rPr lang="fr-FR" altLang="en-US"/>
              <a:t>Psychologic approach</a:t>
            </a:r>
          </a:p>
          <a:p>
            <a:pPr eaLnBrk="1" hangingPunct="1"/>
            <a:r>
              <a:rPr lang="fr-FR" altLang="en-US"/>
              <a:t>Prevention of dressing change pain</a:t>
            </a:r>
          </a:p>
          <a:p>
            <a:pPr eaLnBrk="1" hangingPunct="1"/>
            <a:r>
              <a:rPr lang="fr-FR" altLang="en-US"/>
              <a:t>Prevention of post dressing pain </a:t>
            </a:r>
          </a:p>
          <a:p>
            <a:pPr eaLnBrk="1" hangingPunct="1"/>
            <a:r>
              <a:rPr lang="fr-FR" altLang="en-US"/>
              <a:t>Use of adapted dressings</a:t>
            </a:r>
            <a:endParaRPr lang="en-GB" altLang="en-US"/>
          </a:p>
        </p:txBody>
      </p:sp>
    </p:spTree>
    <p:extLst>
      <p:ext uri="{BB962C8B-B14F-4D97-AF65-F5344CB8AC3E}">
        <p14:creationId xmlns:p14="http://schemas.microsoft.com/office/powerpoint/2010/main" val="353697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96BED5-2B0A-466B-A1AD-31A1BBBA2A33}" type="datetimeFigureOut">
              <a:rPr lang="en-GB" smtClean="0"/>
              <a:t>07/08/2017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C696A-877A-4BF6-B40A-CE60D0F29837}" type="slidenum">
              <a:rPr lang="en-GB" smtClean="0"/>
              <a:t>‹#›</a:t>
            </a:fld>
            <a:endParaRPr lang="en-GB"/>
          </a:p>
        </p:txBody>
      </p:sp>
    </p:spTree>
    <p:extLst>
      <p:ext uri="{BB962C8B-B14F-4D97-AF65-F5344CB8AC3E}">
        <p14:creationId xmlns:p14="http://schemas.microsoft.com/office/powerpoint/2010/main" val="140613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96BED5-2B0A-466B-A1AD-31A1BBBA2A33}" type="datetimeFigureOut">
              <a:rPr lang="en-GB" smtClean="0"/>
              <a:t>07/08/2017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C696A-877A-4BF6-B40A-CE60D0F29837}" type="slidenum">
              <a:rPr lang="en-GB" smtClean="0"/>
              <a:t>‹#›</a:t>
            </a:fld>
            <a:endParaRPr lang="en-GB"/>
          </a:p>
        </p:txBody>
      </p:sp>
    </p:spTree>
    <p:extLst>
      <p:ext uri="{BB962C8B-B14F-4D97-AF65-F5344CB8AC3E}">
        <p14:creationId xmlns:p14="http://schemas.microsoft.com/office/powerpoint/2010/main" val="310875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96BED5-2B0A-466B-A1AD-31A1BBBA2A33}" type="datetimeFigureOut">
              <a:rPr lang="en-GB" smtClean="0"/>
              <a:t>07/08/2017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C696A-877A-4BF6-B40A-CE60D0F29837}" type="slidenum">
              <a:rPr lang="en-GB" smtClean="0"/>
              <a:t>‹#›</a:t>
            </a:fld>
            <a:endParaRPr lang="en-GB"/>
          </a:p>
        </p:txBody>
      </p:sp>
    </p:spTree>
    <p:extLst>
      <p:ext uri="{BB962C8B-B14F-4D97-AF65-F5344CB8AC3E}">
        <p14:creationId xmlns:p14="http://schemas.microsoft.com/office/powerpoint/2010/main" val="2440657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68800" y="152400"/>
            <a:ext cx="7518400" cy="1143000"/>
          </a:xfrm>
        </p:spPr>
        <p:txBody>
          <a:bodyPr/>
          <a:lstStyle/>
          <a:p>
            <a:r>
              <a:rPr lang="en-US"/>
              <a:t>Click to edit Master title style</a:t>
            </a:r>
          </a:p>
        </p:txBody>
      </p:sp>
      <p:sp>
        <p:nvSpPr>
          <p:cNvPr id="3" name="Text Placeholder 2"/>
          <p:cNvSpPr>
            <a:spLocks noGrp="1"/>
          </p:cNvSpPr>
          <p:nvPr>
            <p:ph type="body" sz="half" idx="1"/>
          </p:nvPr>
        </p:nvSpPr>
        <p:spPr>
          <a:xfrm>
            <a:off x="2743200" y="2667000"/>
            <a:ext cx="3860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2667000"/>
            <a:ext cx="3860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498597"/>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96BED5-2B0A-466B-A1AD-31A1BBBA2A33}" type="datetimeFigureOut">
              <a:rPr lang="en-GB" smtClean="0"/>
              <a:t>07/08/2017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C696A-877A-4BF6-B40A-CE60D0F29837}" type="slidenum">
              <a:rPr lang="en-GB" smtClean="0"/>
              <a:t>‹#›</a:t>
            </a:fld>
            <a:endParaRPr lang="en-GB"/>
          </a:p>
        </p:txBody>
      </p:sp>
    </p:spTree>
    <p:extLst>
      <p:ext uri="{BB962C8B-B14F-4D97-AF65-F5344CB8AC3E}">
        <p14:creationId xmlns:p14="http://schemas.microsoft.com/office/powerpoint/2010/main" val="223485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96BED5-2B0A-466B-A1AD-31A1BBBA2A33}" type="datetimeFigureOut">
              <a:rPr lang="en-GB" smtClean="0"/>
              <a:t>07/08/2017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C696A-877A-4BF6-B40A-CE60D0F29837}" type="slidenum">
              <a:rPr lang="en-GB" smtClean="0"/>
              <a:t>‹#›</a:t>
            </a:fld>
            <a:endParaRPr lang="en-GB"/>
          </a:p>
        </p:txBody>
      </p:sp>
    </p:spTree>
    <p:extLst>
      <p:ext uri="{BB962C8B-B14F-4D97-AF65-F5344CB8AC3E}">
        <p14:creationId xmlns:p14="http://schemas.microsoft.com/office/powerpoint/2010/main" val="18323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96BED5-2B0A-466B-A1AD-31A1BBBA2A33}" type="datetimeFigureOut">
              <a:rPr lang="en-GB" smtClean="0"/>
              <a:t>07/08/2017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C696A-877A-4BF6-B40A-CE60D0F29837}" type="slidenum">
              <a:rPr lang="en-GB" smtClean="0"/>
              <a:t>‹#›</a:t>
            </a:fld>
            <a:endParaRPr lang="en-GB"/>
          </a:p>
        </p:txBody>
      </p:sp>
    </p:spTree>
    <p:extLst>
      <p:ext uri="{BB962C8B-B14F-4D97-AF65-F5344CB8AC3E}">
        <p14:creationId xmlns:p14="http://schemas.microsoft.com/office/powerpoint/2010/main" val="345926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96BED5-2B0A-466B-A1AD-31A1BBBA2A33}" type="datetimeFigureOut">
              <a:rPr lang="en-GB" smtClean="0"/>
              <a:t>07/08/2017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1C696A-877A-4BF6-B40A-CE60D0F29837}" type="slidenum">
              <a:rPr lang="en-GB" smtClean="0"/>
              <a:t>‹#›</a:t>
            </a:fld>
            <a:endParaRPr lang="en-GB"/>
          </a:p>
        </p:txBody>
      </p:sp>
    </p:spTree>
    <p:extLst>
      <p:ext uri="{BB962C8B-B14F-4D97-AF65-F5344CB8AC3E}">
        <p14:creationId xmlns:p14="http://schemas.microsoft.com/office/powerpoint/2010/main" val="129474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96BED5-2B0A-466B-A1AD-31A1BBBA2A33}" type="datetimeFigureOut">
              <a:rPr lang="en-GB" smtClean="0"/>
              <a:t>07/08/2017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1C696A-877A-4BF6-B40A-CE60D0F29837}" type="slidenum">
              <a:rPr lang="en-GB" smtClean="0"/>
              <a:t>‹#›</a:t>
            </a:fld>
            <a:endParaRPr lang="en-GB"/>
          </a:p>
        </p:txBody>
      </p:sp>
    </p:spTree>
    <p:extLst>
      <p:ext uri="{BB962C8B-B14F-4D97-AF65-F5344CB8AC3E}">
        <p14:creationId xmlns:p14="http://schemas.microsoft.com/office/powerpoint/2010/main" val="410182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6BED5-2B0A-466B-A1AD-31A1BBBA2A33}" type="datetimeFigureOut">
              <a:rPr lang="en-GB" smtClean="0"/>
              <a:t>07/08/2017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1C696A-877A-4BF6-B40A-CE60D0F29837}" type="slidenum">
              <a:rPr lang="en-GB" smtClean="0"/>
              <a:t>‹#›</a:t>
            </a:fld>
            <a:endParaRPr lang="en-GB"/>
          </a:p>
        </p:txBody>
      </p:sp>
    </p:spTree>
    <p:extLst>
      <p:ext uri="{BB962C8B-B14F-4D97-AF65-F5344CB8AC3E}">
        <p14:creationId xmlns:p14="http://schemas.microsoft.com/office/powerpoint/2010/main" val="388870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96BED5-2B0A-466B-A1AD-31A1BBBA2A33}" type="datetimeFigureOut">
              <a:rPr lang="en-GB" smtClean="0"/>
              <a:t>07/08/2017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C696A-877A-4BF6-B40A-CE60D0F29837}" type="slidenum">
              <a:rPr lang="en-GB" smtClean="0"/>
              <a:t>‹#›</a:t>
            </a:fld>
            <a:endParaRPr lang="en-GB"/>
          </a:p>
        </p:txBody>
      </p:sp>
    </p:spTree>
    <p:extLst>
      <p:ext uri="{BB962C8B-B14F-4D97-AF65-F5344CB8AC3E}">
        <p14:creationId xmlns:p14="http://schemas.microsoft.com/office/powerpoint/2010/main" val="1634272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96BED5-2B0A-466B-A1AD-31A1BBBA2A33}" type="datetimeFigureOut">
              <a:rPr lang="en-GB" smtClean="0"/>
              <a:t>07/08/2017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C696A-877A-4BF6-B40A-CE60D0F29837}" type="slidenum">
              <a:rPr lang="en-GB" smtClean="0"/>
              <a:t>‹#›</a:t>
            </a:fld>
            <a:endParaRPr lang="en-GB"/>
          </a:p>
        </p:txBody>
      </p:sp>
    </p:spTree>
    <p:extLst>
      <p:ext uri="{BB962C8B-B14F-4D97-AF65-F5344CB8AC3E}">
        <p14:creationId xmlns:p14="http://schemas.microsoft.com/office/powerpoint/2010/main" val="38355238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6BED5-2B0A-466B-A1AD-31A1BBBA2A33}" type="datetimeFigureOut">
              <a:rPr lang="en-GB" smtClean="0"/>
              <a:t>07/08/2017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C696A-877A-4BF6-B40A-CE60D0F29837}" type="slidenum">
              <a:rPr lang="en-GB" smtClean="0"/>
              <a:t>‹#›</a:t>
            </a:fld>
            <a:endParaRPr lang="en-GB"/>
          </a:p>
        </p:txBody>
      </p:sp>
    </p:spTree>
    <p:extLst>
      <p:ext uri="{BB962C8B-B14F-4D97-AF65-F5344CB8AC3E}">
        <p14:creationId xmlns:p14="http://schemas.microsoft.com/office/powerpoint/2010/main" val="859863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5.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1.jpeg"/><Relationship Id="rId6" Type="http://schemas.openxmlformats.org/officeDocument/2006/relationships/image" Target="../media/image32.png"/><Relationship Id="rId7"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wmf"/><Relationship Id="rId3" Type="http://schemas.openxmlformats.org/officeDocument/2006/relationships/image" Target="../media/image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2982"/>
            <a:ext cx="10515600" cy="1325563"/>
          </a:xfrm>
        </p:spPr>
        <p:txBody>
          <a:bodyPr>
            <a:normAutofit fontScale="90000"/>
          </a:bodyPr>
          <a:lstStyle/>
          <a:p>
            <a:pPr algn="ctr"/>
            <a:r>
              <a:rPr lang="en-GB" dirty="0"/>
              <a:t/>
            </a:r>
            <a:br>
              <a:rPr lang="en-GB" dirty="0"/>
            </a:br>
            <a:r>
              <a:rPr lang="en-GB" dirty="0"/>
              <a:t/>
            </a:r>
            <a:br>
              <a:rPr lang="en-GB" dirty="0"/>
            </a:br>
            <a:r>
              <a:rPr lang="en-GB" dirty="0"/>
              <a:t/>
            </a:r>
            <a:br>
              <a:rPr lang="en-GB" dirty="0"/>
            </a:br>
            <a:r>
              <a:rPr lang="en-GB" sz="5300" b="1" dirty="0">
                <a:solidFill>
                  <a:srgbClr val="0070C0"/>
                </a:solidFill>
                <a:latin typeface="Georgia" panose="02040502050405020303" pitchFamily="18" charset="0"/>
              </a:rPr>
              <a:t>Managing Wounds</a:t>
            </a:r>
            <a:r>
              <a:rPr lang="en-GB" b="1" dirty="0">
                <a:solidFill>
                  <a:schemeClr val="bg1">
                    <a:lumMod val="50000"/>
                  </a:schemeClr>
                </a:solidFill>
              </a:rPr>
              <a:t/>
            </a:r>
            <a:br>
              <a:rPr lang="en-GB" b="1" dirty="0">
                <a:solidFill>
                  <a:schemeClr val="bg1">
                    <a:lumMod val="50000"/>
                  </a:schemeClr>
                </a:solidFill>
              </a:rPr>
            </a:br>
            <a:r>
              <a:rPr lang="en-GB" b="1" dirty="0">
                <a:solidFill>
                  <a:schemeClr val="bg1">
                    <a:lumMod val="50000"/>
                  </a:schemeClr>
                </a:solidFill>
              </a:rPr>
              <a:t/>
            </a:r>
            <a:br>
              <a:rPr lang="en-GB" b="1" dirty="0">
                <a:solidFill>
                  <a:schemeClr val="bg1">
                    <a:lumMod val="50000"/>
                  </a:schemeClr>
                </a:solidFill>
              </a:rPr>
            </a:br>
            <a:r>
              <a:rPr lang="en-GB" b="1" dirty="0">
                <a:solidFill>
                  <a:schemeClr val="bg1">
                    <a:lumMod val="50000"/>
                  </a:schemeClr>
                </a:solidFill>
              </a:rPr>
              <a:t>Sally Irving- Independent Tissue Viability Nurse Consultant.</a:t>
            </a:r>
            <a:br>
              <a:rPr lang="en-GB" b="1" dirty="0">
                <a:solidFill>
                  <a:schemeClr val="bg1">
                    <a:lumMod val="50000"/>
                  </a:schemeClr>
                </a:solidFill>
              </a:rPr>
            </a:br>
            <a:r>
              <a:rPr lang="en-GB" b="1" dirty="0">
                <a:solidFill>
                  <a:schemeClr val="bg1">
                    <a:lumMod val="50000"/>
                  </a:schemeClr>
                </a:solidFill>
              </a:rPr>
              <a:t>sally@boocare.co.uk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35915"/>
            <a:ext cx="2399412" cy="1641942"/>
          </a:xfrm>
          <a:prstGeom prst="rect">
            <a:avLst/>
          </a:prstGeom>
        </p:spPr>
      </p:pic>
    </p:spTree>
    <p:extLst>
      <p:ext uri="{BB962C8B-B14F-4D97-AF65-F5344CB8AC3E}">
        <p14:creationId xmlns:p14="http://schemas.microsoft.com/office/powerpoint/2010/main" val="67408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accent1">
                    <a:lumMod val="75000"/>
                  </a:schemeClr>
                </a:solidFill>
                <a:latin typeface="Georgia"/>
              </a:rPr>
              <a:t>Inflammation Phase 0-5 days</a:t>
            </a:r>
            <a:endParaRPr lang="en-GB" sz="4000" dirty="0">
              <a:solidFill>
                <a:schemeClr val="accent1">
                  <a:lumMod val="75000"/>
                </a:schemeClr>
              </a:solidFill>
            </a:endParaRPr>
          </a:p>
        </p:txBody>
      </p:sp>
      <p:sp>
        <p:nvSpPr>
          <p:cNvPr id="3" name="Content Placeholder 2"/>
          <p:cNvSpPr>
            <a:spLocks noGrp="1"/>
          </p:cNvSpPr>
          <p:nvPr>
            <p:ph sz="half" idx="1"/>
          </p:nvPr>
        </p:nvSpPr>
        <p:spPr/>
        <p:txBody>
          <a:bodyPr>
            <a:normAutofit fontScale="85000" lnSpcReduction="20000"/>
          </a:bodyPr>
          <a:lstStyle/>
          <a:p>
            <a:r>
              <a:rPr lang="en-GB" sz="2600" dirty="0">
                <a:latin typeface="Georgia" panose="02040502050405020303" pitchFamily="18" charset="0"/>
              </a:rPr>
              <a:t>Neutrophils cleanse the area of bacteria and devitalised tissue.</a:t>
            </a:r>
          </a:p>
          <a:p>
            <a:pPr marL="0" indent="0">
              <a:buNone/>
            </a:pPr>
            <a:endParaRPr lang="en-GB" sz="2600" dirty="0">
              <a:latin typeface="Georgia" panose="02040502050405020303" pitchFamily="18" charset="0"/>
            </a:endParaRPr>
          </a:p>
          <a:p>
            <a:r>
              <a:rPr lang="en-GB" sz="2600" dirty="0">
                <a:latin typeface="Georgia" panose="02040502050405020303" pitchFamily="18" charset="0"/>
              </a:rPr>
              <a:t>This stimulates the release of various substances that cause dilation &amp; increased permeability of blood vessels to the injured area &amp; delivery of macrophages and polymorphs.</a:t>
            </a:r>
          </a:p>
          <a:p>
            <a:pPr marL="0" indent="0">
              <a:buNone/>
            </a:pPr>
            <a:endParaRPr lang="en-GB" sz="2600" dirty="0">
              <a:latin typeface="Georgia" panose="02040502050405020303" pitchFamily="18" charset="0"/>
            </a:endParaRPr>
          </a:p>
          <a:p>
            <a:r>
              <a:rPr lang="en-GB" sz="2600" dirty="0">
                <a:latin typeface="Georgia" panose="02040502050405020303" pitchFamily="18" charset="0"/>
              </a:rPr>
              <a:t>Macrophages produce a variety of substances that regulate healing by promoting the proliferation of fibroblasts and growth factors to stimulate angiogenesis.</a:t>
            </a:r>
          </a:p>
          <a:p>
            <a:endParaRPr lang="en-GB" dirty="0"/>
          </a:p>
        </p:txBody>
      </p:sp>
      <p:pic>
        <p:nvPicPr>
          <p:cNvPr id="6" name="Content Placeholder 5"/>
          <p:cNvPicPr>
            <a:picLocks noGrp="1" noChangeAspect="1"/>
          </p:cNvPicPr>
          <p:nvPr>
            <p:ph sz="half" idx="2"/>
          </p:nvPr>
        </p:nvPicPr>
        <p:blipFill>
          <a:blip r:embed="rId2"/>
          <a:stretch>
            <a:fillRect/>
          </a:stretch>
        </p:blipFill>
        <p:spPr>
          <a:xfrm>
            <a:off x="8379817" y="2672697"/>
            <a:ext cx="2863446" cy="2657194"/>
          </a:xfrm>
          <a:prstGeom prst="rect">
            <a:avLst/>
          </a:prstGeom>
        </p:spPr>
      </p:pic>
      <p:pic>
        <p:nvPicPr>
          <p:cNvPr id="5" name="Picture 4"/>
          <p:cNvPicPr>
            <a:picLocks noChangeAspect="1"/>
          </p:cNvPicPr>
          <p:nvPr/>
        </p:nvPicPr>
        <p:blipFill>
          <a:blip r:embed="rId3"/>
          <a:stretch>
            <a:fillRect/>
          </a:stretch>
        </p:blipFill>
        <p:spPr>
          <a:xfrm>
            <a:off x="9626010" y="118191"/>
            <a:ext cx="2402032" cy="1639966"/>
          </a:xfrm>
          <a:prstGeom prst="rect">
            <a:avLst/>
          </a:prstGeom>
        </p:spPr>
      </p:pic>
      <p:sp>
        <p:nvSpPr>
          <p:cNvPr id="4" name="Rectangle 3"/>
          <p:cNvSpPr/>
          <p:nvPr/>
        </p:nvSpPr>
        <p:spPr>
          <a:xfrm>
            <a:off x="5899720" y="3551271"/>
            <a:ext cx="2024913" cy="338554"/>
          </a:xfrm>
          <a:prstGeom prst="rect">
            <a:avLst/>
          </a:prstGeom>
        </p:spPr>
        <p:txBody>
          <a:bodyPr wrap="none">
            <a:spAutoFit/>
          </a:bodyPr>
          <a:lstStyle/>
          <a:p>
            <a:pPr lvl="0"/>
            <a:r>
              <a:rPr lang="en-GB" sz="1600" dirty="0">
                <a:solidFill>
                  <a:prstClr val="black"/>
                </a:solidFill>
                <a:latin typeface="Georgia"/>
              </a:rPr>
              <a:t>Basal epithelial cells</a:t>
            </a:r>
          </a:p>
        </p:txBody>
      </p:sp>
      <p:sp>
        <p:nvSpPr>
          <p:cNvPr id="7" name="Rectangle 6"/>
          <p:cNvSpPr/>
          <p:nvPr/>
        </p:nvSpPr>
        <p:spPr>
          <a:xfrm>
            <a:off x="6580995" y="5476971"/>
            <a:ext cx="1343638" cy="276999"/>
          </a:xfrm>
          <a:prstGeom prst="rect">
            <a:avLst/>
          </a:prstGeom>
        </p:spPr>
        <p:txBody>
          <a:bodyPr wrap="none">
            <a:spAutoFit/>
          </a:bodyPr>
          <a:lstStyle/>
          <a:p>
            <a:pPr lvl="0"/>
            <a:r>
              <a:rPr lang="en-GB" sz="1200" dirty="0">
                <a:solidFill>
                  <a:prstClr val="black"/>
                </a:solidFill>
                <a:latin typeface="Georgia"/>
              </a:rPr>
              <a:t>End of blood clot</a:t>
            </a:r>
          </a:p>
        </p:txBody>
      </p:sp>
      <p:sp>
        <p:nvSpPr>
          <p:cNvPr id="8" name="Rectangle 7"/>
          <p:cNvSpPr/>
          <p:nvPr/>
        </p:nvSpPr>
        <p:spPr>
          <a:xfrm>
            <a:off x="9626010" y="2071179"/>
            <a:ext cx="2342308" cy="338554"/>
          </a:xfrm>
          <a:prstGeom prst="rect">
            <a:avLst/>
          </a:prstGeom>
        </p:spPr>
        <p:txBody>
          <a:bodyPr wrap="none">
            <a:spAutoFit/>
          </a:bodyPr>
          <a:lstStyle/>
          <a:p>
            <a:pPr lvl="0"/>
            <a:r>
              <a:rPr lang="en-GB" sz="1600" dirty="0">
                <a:solidFill>
                  <a:prstClr val="black"/>
                </a:solidFill>
                <a:latin typeface="Georgia"/>
              </a:rPr>
              <a:t>Blood clot to the wound</a:t>
            </a:r>
          </a:p>
        </p:txBody>
      </p:sp>
      <p:sp>
        <p:nvSpPr>
          <p:cNvPr id="9" name="Rectangle 8"/>
          <p:cNvSpPr/>
          <p:nvPr/>
        </p:nvSpPr>
        <p:spPr>
          <a:xfrm>
            <a:off x="9947292" y="3992589"/>
            <a:ext cx="2274982" cy="307777"/>
          </a:xfrm>
          <a:prstGeom prst="rect">
            <a:avLst/>
          </a:prstGeom>
        </p:spPr>
        <p:txBody>
          <a:bodyPr wrap="none">
            <a:spAutoFit/>
          </a:bodyPr>
          <a:lstStyle/>
          <a:p>
            <a:pPr lvl="0"/>
            <a:r>
              <a:rPr lang="en-GB" sz="1400" dirty="0">
                <a:solidFill>
                  <a:prstClr val="black"/>
                </a:solidFill>
                <a:latin typeface="Georgia"/>
              </a:rPr>
              <a:t>Monocytes (macrophages)</a:t>
            </a:r>
          </a:p>
        </p:txBody>
      </p:sp>
      <p:sp>
        <p:nvSpPr>
          <p:cNvPr id="10" name="Rectangle 9"/>
          <p:cNvSpPr/>
          <p:nvPr/>
        </p:nvSpPr>
        <p:spPr>
          <a:xfrm>
            <a:off x="10088901" y="5874517"/>
            <a:ext cx="1688283" cy="276999"/>
          </a:xfrm>
          <a:prstGeom prst="rect">
            <a:avLst/>
          </a:prstGeom>
        </p:spPr>
        <p:txBody>
          <a:bodyPr wrap="none">
            <a:spAutoFit/>
          </a:bodyPr>
          <a:lstStyle/>
          <a:p>
            <a:pPr lvl="0"/>
            <a:r>
              <a:rPr lang="en-GB" sz="1200" dirty="0">
                <a:solidFill>
                  <a:prstClr val="black"/>
                </a:solidFill>
                <a:latin typeface="Georgia"/>
              </a:rPr>
              <a:t>Damaged blood vessel</a:t>
            </a:r>
          </a:p>
        </p:txBody>
      </p:sp>
      <p:cxnSp>
        <p:nvCxnSpPr>
          <p:cNvPr id="12" name="Straight Arrow Connector 11"/>
          <p:cNvCxnSpPr/>
          <p:nvPr/>
        </p:nvCxnSpPr>
        <p:spPr>
          <a:xfrm flipH="1">
            <a:off x="7739270" y="5088835"/>
            <a:ext cx="1577008" cy="388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030817" y="3711489"/>
            <a:ext cx="1126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626010" y="2504661"/>
            <a:ext cx="185530" cy="649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482470" y="5277526"/>
            <a:ext cx="119269" cy="596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501809" y="4146477"/>
            <a:ext cx="352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862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GB" altLang="en-US" sz="4000" dirty="0">
                <a:solidFill>
                  <a:srgbClr val="0070C0"/>
                </a:solidFill>
                <a:latin typeface="Georgia" panose="02040502050405020303" pitchFamily="18" charset="0"/>
              </a:rPr>
              <a:t>Destructive phase (1-6 days) </a:t>
            </a:r>
          </a:p>
        </p:txBody>
      </p:sp>
      <p:sp>
        <p:nvSpPr>
          <p:cNvPr id="10243" name="Rectangle 3"/>
          <p:cNvSpPr>
            <a:spLocks noGrp="1" noChangeArrowheads="1"/>
          </p:cNvSpPr>
          <p:nvPr>
            <p:ph type="body" idx="1"/>
          </p:nvPr>
        </p:nvSpPr>
        <p:spPr/>
        <p:txBody>
          <a:bodyPr/>
          <a:lstStyle/>
          <a:p>
            <a:pPr eaLnBrk="1" hangingPunct="1">
              <a:lnSpc>
                <a:spcPct val="90000"/>
              </a:lnSpc>
            </a:pPr>
            <a:r>
              <a:rPr lang="en-GB" altLang="en-US" dirty="0"/>
              <a:t>Clearance of dead devitalised tissue</a:t>
            </a:r>
          </a:p>
          <a:p>
            <a:pPr eaLnBrk="1" hangingPunct="1">
              <a:lnSpc>
                <a:spcPct val="90000"/>
              </a:lnSpc>
            </a:pPr>
            <a:r>
              <a:rPr lang="en-GB" altLang="en-US" dirty="0"/>
              <a:t>Phagocytosis by polymorphs and macrophages</a:t>
            </a:r>
          </a:p>
          <a:p>
            <a:pPr algn="ctr" eaLnBrk="1" hangingPunct="1">
              <a:lnSpc>
                <a:spcPct val="90000"/>
              </a:lnSpc>
              <a:buFontTx/>
              <a:buNone/>
            </a:pPr>
            <a:r>
              <a:rPr lang="en-GB" altLang="en-US" sz="1800" i="1" dirty="0"/>
              <a:t>(decrease in activity with a fall in temperature)</a:t>
            </a:r>
          </a:p>
          <a:p>
            <a:pPr eaLnBrk="1" hangingPunct="1">
              <a:lnSpc>
                <a:spcPct val="90000"/>
              </a:lnSpc>
            </a:pPr>
            <a:r>
              <a:rPr lang="en-GB" altLang="en-US" dirty="0"/>
              <a:t>Polymorphs engulf and destroy bacteria</a:t>
            </a:r>
          </a:p>
          <a:p>
            <a:pPr eaLnBrk="1" hangingPunct="1">
              <a:lnSpc>
                <a:spcPct val="90000"/>
              </a:lnSpc>
            </a:pPr>
            <a:r>
              <a:rPr lang="en-GB" altLang="en-US" dirty="0"/>
              <a:t>Macrophages </a:t>
            </a:r>
          </a:p>
          <a:p>
            <a:pPr lvl="4" eaLnBrk="1" hangingPunct="1">
              <a:lnSpc>
                <a:spcPct val="90000"/>
              </a:lnSpc>
            </a:pPr>
            <a:r>
              <a:rPr lang="en-GB" altLang="en-US" dirty="0"/>
              <a:t>Destroy bacteria, remove devitalised tissue and fibrin</a:t>
            </a:r>
          </a:p>
          <a:p>
            <a:pPr lvl="4" eaLnBrk="1" hangingPunct="1">
              <a:lnSpc>
                <a:spcPct val="90000"/>
              </a:lnSpc>
            </a:pPr>
            <a:r>
              <a:rPr lang="en-GB" altLang="en-US" dirty="0"/>
              <a:t>Stimulate fibroblast formation </a:t>
            </a:r>
          </a:p>
          <a:p>
            <a:pPr lvl="4" eaLnBrk="1" hangingPunct="1">
              <a:lnSpc>
                <a:spcPct val="90000"/>
              </a:lnSpc>
            </a:pPr>
            <a:r>
              <a:rPr lang="en-GB" altLang="en-US" dirty="0"/>
              <a:t>Produce angiogenic stimulating factor</a:t>
            </a:r>
            <a:endParaRPr lang="en-GB" altLang="en-US" i="1" dirty="0"/>
          </a:p>
          <a:p>
            <a:pPr algn="ctr" eaLnBrk="1" hangingPunct="1">
              <a:lnSpc>
                <a:spcPct val="90000"/>
              </a:lnSpc>
              <a:buFontTx/>
              <a:buNone/>
            </a:pPr>
            <a:r>
              <a:rPr lang="en-GB" altLang="en-US" i="1" dirty="0"/>
              <a:t>(</a:t>
            </a:r>
            <a:r>
              <a:rPr lang="en-GB" altLang="en-US" sz="1800" i="1" dirty="0"/>
              <a:t>Polymorph and macrophage activity inhibited by hypoxia, chemicals and build up of metabolic waste if tissue perfusion poor)</a:t>
            </a:r>
          </a:p>
          <a:p>
            <a:pPr algn="ctr" eaLnBrk="1" hangingPunct="1">
              <a:lnSpc>
                <a:spcPct val="90000"/>
              </a:lnSpc>
            </a:pPr>
            <a:endParaRPr lang="en-GB" altLang="en-US" sz="1800" dirty="0"/>
          </a:p>
        </p:txBody>
      </p:sp>
      <p:pic>
        <p:nvPicPr>
          <p:cNvPr id="4" name="Picture 3"/>
          <p:cNvPicPr>
            <a:picLocks noChangeAspect="1"/>
          </p:cNvPicPr>
          <p:nvPr/>
        </p:nvPicPr>
        <p:blipFill>
          <a:blip r:embed="rId2"/>
          <a:stretch>
            <a:fillRect/>
          </a:stretch>
        </p:blipFill>
        <p:spPr>
          <a:xfrm>
            <a:off x="9626010" y="118191"/>
            <a:ext cx="2402032" cy="1639966"/>
          </a:xfrm>
          <a:prstGeom prst="rect">
            <a:avLst/>
          </a:prstGeom>
        </p:spPr>
      </p:pic>
    </p:spTree>
    <p:extLst>
      <p:ext uri="{BB962C8B-B14F-4D97-AF65-F5344CB8AC3E}">
        <p14:creationId xmlns:p14="http://schemas.microsoft.com/office/powerpoint/2010/main" val="246788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accent1">
                    <a:lumMod val="75000"/>
                  </a:schemeClr>
                </a:solidFill>
                <a:latin typeface="Georgia"/>
              </a:rPr>
              <a:t>Inflammation Phase 0-5 days</a:t>
            </a:r>
            <a:endParaRPr lang="en-GB" sz="4000" dirty="0">
              <a:solidFill>
                <a:schemeClr val="accent1">
                  <a:lumMod val="75000"/>
                </a:schemeClr>
              </a:solidFill>
            </a:endParaRPr>
          </a:p>
        </p:txBody>
      </p:sp>
      <p:sp>
        <p:nvSpPr>
          <p:cNvPr id="3" name="Content Placeholder 2"/>
          <p:cNvSpPr>
            <a:spLocks noGrp="1"/>
          </p:cNvSpPr>
          <p:nvPr>
            <p:ph idx="1"/>
          </p:nvPr>
        </p:nvSpPr>
        <p:spPr/>
        <p:txBody>
          <a:bodyPr/>
          <a:lstStyle/>
          <a:p>
            <a:pPr lvl="0">
              <a:lnSpc>
                <a:spcPct val="100000"/>
              </a:lnSpc>
              <a:spcBef>
                <a:spcPct val="20000"/>
              </a:spcBef>
              <a:buSzPct val="85000"/>
            </a:pPr>
            <a:r>
              <a:rPr lang="en-GB" sz="2700" dirty="0">
                <a:solidFill>
                  <a:prstClr val="black"/>
                </a:solidFill>
                <a:latin typeface="Georgia"/>
              </a:rPr>
              <a:t>Exudate is a normal by-product of the inflammatory phase.</a:t>
            </a:r>
          </a:p>
          <a:p>
            <a:pPr lvl="0">
              <a:lnSpc>
                <a:spcPct val="100000"/>
              </a:lnSpc>
              <a:spcBef>
                <a:spcPct val="20000"/>
              </a:spcBef>
              <a:buSzPct val="85000"/>
            </a:pPr>
            <a:endParaRPr lang="en-GB" sz="2700" dirty="0">
              <a:solidFill>
                <a:prstClr val="black"/>
              </a:solidFill>
              <a:latin typeface="Georgia"/>
            </a:endParaRPr>
          </a:p>
          <a:p>
            <a:pPr lvl="0">
              <a:lnSpc>
                <a:spcPct val="100000"/>
              </a:lnSpc>
              <a:spcBef>
                <a:spcPct val="20000"/>
              </a:spcBef>
              <a:buSzPct val="85000"/>
            </a:pPr>
            <a:r>
              <a:rPr lang="en-GB" sz="2700" dirty="0">
                <a:solidFill>
                  <a:prstClr val="black"/>
                </a:solidFill>
                <a:latin typeface="Georgia"/>
              </a:rPr>
              <a:t>Wound exudate is produced and in a healthy wound contains substances that are vital to wound healing.</a:t>
            </a:r>
          </a:p>
          <a:p>
            <a:pPr lvl="0">
              <a:lnSpc>
                <a:spcPct val="100000"/>
              </a:lnSpc>
              <a:spcBef>
                <a:spcPct val="20000"/>
              </a:spcBef>
              <a:buSzPct val="85000"/>
            </a:pPr>
            <a:endParaRPr lang="en-GB" sz="2700" dirty="0">
              <a:solidFill>
                <a:prstClr val="black"/>
              </a:solidFill>
              <a:latin typeface="Georgia"/>
            </a:endParaRPr>
          </a:p>
          <a:p>
            <a:pPr lvl="0">
              <a:lnSpc>
                <a:spcPct val="100000"/>
              </a:lnSpc>
              <a:spcBef>
                <a:spcPct val="20000"/>
              </a:spcBef>
              <a:buSzPct val="85000"/>
            </a:pPr>
            <a:r>
              <a:rPr lang="en-GB" sz="2700" dirty="0">
                <a:solidFill>
                  <a:prstClr val="black"/>
                </a:solidFill>
                <a:latin typeface="Georgia"/>
              </a:rPr>
              <a:t>Contains growth factors, nutrients, neutrophils, macrophages, lymphocytes, and proteases (Timmons, 2006).</a:t>
            </a:r>
          </a:p>
          <a:p>
            <a:endParaRPr lang="en-GB" dirty="0"/>
          </a:p>
        </p:txBody>
      </p:sp>
      <p:pic>
        <p:nvPicPr>
          <p:cNvPr id="4" name="Picture 3"/>
          <p:cNvPicPr>
            <a:picLocks noChangeAspect="1"/>
          </p:cNvPicPr>
          <p:nvPr/>
        </p:nvPicPr>
        <p:blipFill>
          <a:blip r:embed="rId2"/>
          <a:stretch>
            <a:fillRect/>
          </a:stretch>
        </p:blipFill>
        <p:spPr>
          <a:xfrm>
            <a:off x="9546497" y="118191"/>
            <a:ext cx="2402032" cy="1639966"/>
          </a:xfrm>
          <a:prstGeom prst="rect">
            <a:avLst/>
          </a:prstGeom>
        </p:spPr>
      </p:pic>
    </p:spTree>
    <p:extLst>
      <p:ext uri="{BB962C8B-B14F-4D97-AF65-F5344CB8AC3E}">
        <p14:creationId xmlns:p14="http://schemas.microsoft.com/office/powerpoint/2010/main" val="38102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altLang="en-US" sz="4000" dirty="0">
                <a:solidFill>
                  <a:srgbClr val="0070C0"/>
                </a:solidFill>
                <a:latin typeface="Georgia" panose="02040502050405020303" pitchFamily="18" charset="0"/>
              </a:rPr>
              <a:t/>
            </a:r>
            <a:br>
              <a:rPr lang="en-US" altLang="en-US" sz="4000" dirty="0">
                <a:solidFill>
                  <a:srgbClr val="0070C0"/>
                </a:solidFill>
                <a:latin typeface="Georgia" panose="02040502050405020303" pitchFamily="18" charset="0"/>
              </a:rPr>
            </a:br>
            <a:r>
              <a:rPr lang="en-US" altLang="en-US" sz="4000" dirty="0">
                <a:solidFill>
                  <a:srgbClr val="0070C0"/>
                </a:solidFill>
                <a:latin typeface="Georgia" panose="02040502050405020303" pitchFamily="18" charset="0"/>
              </a:rPr>
              <a:t>Managing Wounds in Inflammation</a:t>
            </a:r>
          </a:p>
        </p:txBody>
      </p:sp>
      <p:sp>
        <p:nvSpPr>
          <p:cNvPr id="9219" name="Content Placeholder 2"/>
          <p:cNvSpPr>
            <a:spLocks noGrp="1"/>
          </p:cNvSpPr>
          <p:nvPr>
            <p:ph idx="1"/>
          </p:nvPr>
        </p:nvSpPr>
        <p:spPr/>
        <p:txBody>
          <a:bodyPr/>
          <a:lstStyle/>
          <a:p>
            <a:pPr>
              <a:spcBef>
                <a:spcPts val="563"/>
              </a:spcBef>
            </a:pPr>
            <a:endParaRPr lang="en-US" altLang="en-US" dirty="0"/>
          </a:p>
          <a:p>
            <a:pPr>
              <a:spcBef>
                <a:spcPts val="563"/>
              </a:spcBef>
            </a:pPr>
            <a:r>
              <a:rPr lang="en-US" altLang="en-US" dirty="0">
                <a:latin typeface="Georgia" panose="02040502050405020303" pitchFamily="18" charset="0"/>
              </a:rPr>
              <a:t>Manage pain - The inflammatory stage is more painful. </a:t>
            </a:r>
          </a:p>
          <a:p>
            <a:pPr marL="0" indent="0">
              <a:spcBef>
                <a:spcPts val="563"/>
              </a:spcBef>
              <a:buNone/>
            </a:pPr>
            <a:endParaRPr lang="en-US" altLang="en-US" dirty="0">
              <a:latin typeface="Georgia" panose="02040502050405020303" pitchFamily="18" charset="0"/>
            </a:endParaRPr>
          </a:p>
          <a:p>
            <a:pPr>
              <a:spcBef>
                <a:spcPts val="563"/>
              </a:spcBef>
            </a:pPr>
            <a:r>
              <a:rPr lang="en-US" altLang="en-US" dirty="0">
                <a:latin typeface="Georgia" panose="02040502050405020303" pitchFamily="18" charset="0"/>
              </a:rPr>
              <a:t>Manage exudate - The exudate level is higher during inflammation</a:t>
            </a:r>
          </a:p>
          <a:p>
            <a:pPr marL="0" indent="0">
              <a:spcBef>
                <a:spcPts val="563"/>
              </a:spcBef>
              <a:buNone/>
            </a:pPr>
            <a:endParaRPr lang="en-US" altLang="en-US" dirty="0">
              <a:latin typeface="Georgia" panose="02040502050405020303" pitchFamily="18" charset="0"/>
            </a:endParaRPr>
          </a:p>
          <a:p>
            <a:pPr>
              <a:spcBef>
                <a:spcPts val="563"/>
              </a:spcBef>
            </a:pPr>
            <a:r>
              <a:rPr lang="en-US" altLang="en-US" dirty="0">
                <a:latin typeface="Georgia" panose="02040502050405020303" pitchFamily="18" charset="0"/>
              </a:rPr>
              <a:t>Protect the </a:t>
            </a:r>
            <a:r>
              <a:rPr lang="en-US" altLang="en-US" dirty="0" err="1">
                <a:latin typeface="Georgia" panose="02040502050405020303" pitchFamily="18" charset="0"/>
              </a:rPr>
              <a:t>periwound</a:t>
            </a:r>
            <a:r>
              <a:rPr lang="en-US" altLang="en-US" dirty="0">
                <a:latin typeface="Georgia" panose="02040502050405020303" pitchFamily="18" charset="0"/>
              </a:rPr>
              <a:t> skin.</a:t>
            </a:r>
          </a:p>
          <a:p>
            <a:pPr marL="0" indent="0">
              <a:spcBef>
                <a:spcPts val="563"/>
              </a:spcBef>
              <a:buNone/>
            </a:pPr>
            <a:endParaRPr lang="en-US" altLang="en-US" dirty="0">
              <a:latin typeface="Georgia" panose="02040502050405020303" pitchFamily="18" charset="0"/>
            </a:endParaRPr>
          </a:p>
          <a:p>
            <a:pPr>
              <a:spcBef>
                <a:spcPts val="563"/>
              </a:spcBef>
            </a:pPr>
            <a:r>
              <a:rPr lang="en-US" altLang="en-US" dirty="0">
                <a:latin typeface="Georgia" panose="02040502050405020303" pitchFamily="18" charset="0"/>
              </a:rPr>
              <a:t>Protect from invading bacteria.</a:t>
            </a:r>
          </a:p>
          <a:p>
            <a:pPr>
              <a:spcBef>
                <a:spcPts val="563"/>
              </a:spcBef>
              <a:buNone/>
            </a:pPr>
            <a:endParaRPr lang="en-US" altLang="en-US" dirty="0"/>
          </a:p>
          <a:p>
            <a:pPr>
              <a:spcBef>
                <a:spcPts val="563"/>
              </a:spcBef>
              <a:buNone/>
            </a:pPr>
            <a:endParaRPr lang="en-US" altLang="en-US" dirty="0"/>
          </a:p>
        </p:txBody>
      </p:sp>
      <p:pic>
        <p:nvPicPr>
          <p:cNvPr id="4" name="Picture 3"/>
          <p:cNvPicPr>
            <a:picLocks noChangeAspect="1"/>
          </p:cNvPicPr>
          <p:nvPr/>
        </p:nvPicPr>
        <p:blipFill>
          <a:blip r:embed="rId2"/>
          <a:stretch>
            <a:fillRect/>
          </a:stretch>
        </p:blipFill>
        <p:spPr>
          <a:xfrm>
            <a:off x="9626010" y="118191"/>
            <a:ext cx="2402032" cy="1639966"/>
          </a:xfrm>
          <a:prstGeom prst="rect">
            <a:avLst/>
          </a:prstGeom>
        </p:spPr>
      </p:pic>
    </p:spTree>
    <p:extLst>
      <p:ext uri="{BB962C8B-B14F-4D97-AF65-F5344CB8AC3E}">
        <p14:creationId xmlns:p14="http://schemas.microsoft.com/office/powerpoint/2010/main" val="1644056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accent1">
                    <a:lumMod val="75000"/>
                  </a:schemeClr>
                </a:solidFill>
                <a:latin typeface="Georgia"/>
              </a:rPr>
              <a:t>Proliferative Phase 3-14 days</a:t>
            </a:r>
            <a:endParaRPr lang="en-GB" sz="4000" dirty="0">
              <a:solidFill>
                <a:schemeClr val="accent1">
                  <a:lumMod val="75000"/>
                </a:schemeClr>
              </a:solidFill>
            </a:endParaRPr>
          </a:p>
        </p:txBody>
      </p:sp>
      <p:sp>
        <p:nvSpPr>
          <p:cNvPr id="3" name="Content Placeholder 2"/>
          <p:cNvSpPr>
            <a:spLocks noGrp="1"/>
          </p:cNvSpPr>
          <p:nvPr>
            <p:ph sz="half" idx="1"/>
          </p:nvPr>
        </p:nvSpPr>
        <p:spPr>
          <a:xfrm>
            <a:off x="838200" y="1825624"/>
            <a:ext cx="7563678" cy="4853471"/>
          </a:xfrm>
        </p:spPr>
        <p:txBody>
          <a:bodyPr>
            <a:normAutofit fontScale="92500" lnSpcReduction="20000"/>
          </a:bodyPr>
          <a:lstStyle/>
          <a:p>
            <a:pPr marL="274320" lvl="0" indent="-274320">
              <a:lnSpc>
                <a:spcPct val="100000"/>
              </a:lnSpc>
              <a:spcBef>
                <a:spcPct val="20000"/>
              </a:spcBef>
              <a:buSzPct val="85000"/>
              <a:buFont typeface="Wingdings 2"/>
              <a:buChar char=""/>
            </a:pPr>
            <a:r>
              <a:rPr lang="en-GB" sz="2400" dirty="0">
                <a:solidFill>
                  <a:prstClr val="black"/>
                </a:solidFill>
                <a:latin typeface="Georgia"/>
              </a:rPr>
              <a:t>Stage of healing in which active regeneration      and construction of new tissue occurs. </a:t>
            </a:r>
          </a:p>
          <a:p>
            <a:pPr marL="274320" lvl="0" indent="-274320">
              <a:lnSpc>
                <a:spcPct val="100000"/>
              </a:lnSpc>
              <a:spcBef>
                <a:spcPct val="20000"/>
              </a:spcBef>
              <a:buSzPct val="85000"/>
              <a:buFont typeface="Wingdings 2"/>
              <a:buChar char=""/>
            </a:pPr>
            <a:endParaRPr lang="en-GB" sz="2400" dirty="0">
              <a:solidFill>
                <a:prstClr val="black"/>
              </a:solidFill>
              <a:latin typeface="Georgia"/>
            </a:endParaRPr>
          </a:p>
          <a:p>
            <a:pPr marL="274320" lvl="0" indent="-274320">
              <a:lnSpc>
                <a:spcPct val="100000"/>
              </a:lnSpc>
              <a:spcBef>
                <a:spcPct val="20000"/>
              </a:spcBef>
              <a:buSzPct val="85000"/>
              <a:buFont typeface="Wingdings 2"/>
              <a:buChar char=""/>
            </a:pPr>
            <a:r>
              <a:rPr lang="en-GB" sz="2400" dirty="0">
                <a:solidFill>
                  <a:prstClr val="black"/>
                </a:solidFill>
                <a:latin typeface="Georgia"/>
              </a:rPr>
              <a:t>Damaged blood vessels begin to re-grow. (Angiogenesis)</a:t>
            </a:r>
          </a:p>
          <a:p>
            <a:pPr marL="274320" lvl="0" indent="-274320">
              <a:lnSpc>
                <a:spcPct val="100000"/>
              </a:lnSpc>
              <a:spcBef>
                <a:spcPct val="20000"/>
              </a:spcBef>
              <a:buSzPct val="85000"/>
              <a:buFont typeface="Wingdings 2"/>
              <a:buChar char=""/>
            </a:pPr>
            <a:endParaRPr lang="en-GB" sz="2400" dirty="0">
              <a:solidFill>
                <a:prstClr val="black"/>
              </a:solidFill>
              <a:latin typeface="Georgia"/>
            </a:endParaRPr>
          </a:p>
          <a:p>
            <a:pPr marL="274320" lvl="0" indent="-274320">
              <a:lnSpc>
                <a:spcPct val="100000"/>
              </a:lnSpc>
              <a:spcBef>
                <a:spcPct val="20000"/>
              </a:spcBef>
              <a:buSzPct val="85000"/>
              <a:buFont typeface="Wingdings 2"/>
              <a:buChar char=""/>
            </a:pPr>
            <a:r>
              <a:rPr lang="en-GB" sz="2400" dirty="0">
                <a:solidFill>
                  <a:prstClr val="black"/>
                </a:solidFill>
                <a:latin typeface="Georgia"/>
              </a:rPr>
              <a:t>Extracellular Matrix (ECM) spreads over the entire surface of the wound </a:t>
            </a:r>
          </a:p>
          <a:p>
            <a:pPr marL="274320" lvl="0" indent="-274320">
              <a:lnSpc>
                <a:spcPct val="100000"/>
              </a:lnSpc>
              <a:spcBef>
                <a:spcPct val="20000"/>
              </a:spcBef>
              <a:buSzPct val="85000"/>
              <a:buFont typeface="Wingdings 2"/>
              <a:buChar char=""/>
            </a:pPr>
            <a:endParaRPr lang="en-GB" sz="2400" dirty="0">
              <a:solidFill>
                <a:prstClr val="black"/>
              </a:solidFill>
              <a:latin typeface="Georgia"/>
            </a:endParaRPr>
          </a:p>
          <a:p>
            <a:pPr marL="274320" lvl="0" indent="-274320">
              <a:lnSpc>
                <a:spcPct val="100000"/>
              </a:lnSpc>
              <a:spcBef>
                <a:spcPct val="20000"/>
              </a:spcBef>
              <a:buSzPct val="85000"/>
              <a:buFont typeface="Wingdings 2"/>
              <a:buChar char=""/>
            </a:pPr>
            <a:r>
              <a:rPr lang="en-GB" sz="2400" dirty="0">
                <a:solidFill>
                  <a:prstClr val="black"/>
                </a:solidFill>
                <a:latin typeface="Georgia"/>
              </a:rPr>
              <a:t>Extracellular Matrix (ECM) together with angiogenesis comprises the granulation tissue        </a:t>
            </a:r>
          </a:p>
          <a:p>
            <a:pPr marL="0" lvl="0" indent="0">
              <a:lnSpc>
                <a:spcPct val="100000"/>
              </a:lnSpc>
              <a:spcBef>
                <a:spcPct val="20000"/>
              </a:spcBef>
              <a:buSzPct val="85000"/>
              <a:buNone/>
            </a:pPr>
            <a:r>
              <a:rPr lang="en-GB" sz="2400" dirty="0">
                <a:solidFill>
                  <a:prstClr val="black"/>
                </a:solidFill>
                <a:latin typeface="Georgia"/>
              </a:rPr>
              <a:t>     (</a:t>
            </a:r>
            <a:r>
              <a:rPr lang="en-GB" sz="2400" dirty="0" err="1">
                <a:solidFill>
                  <a:prstClr val="black"/>
                </a:solidFill>
                <a:latin typeface="Georgia"/>
              </a:rPr>
              <a:t>Tortora</a:t>
            </a:r>
            <a:r>
              <a:rPr lang="en-GB" sz="2400" dirty="0">
                <a:solidFill>
                  <a:prstClr val="black"/>
                </a:solidFill>
                <a:latin typeface="Georgia"/>
              </a:rPr>
              <a:t> &amp; </a:t>
            </a:r>
            <a:r>
              <a:rPr lang="en-GB" sz="2400" dirty="0" err="1">
                <a:solidFill>
                  <a:prstClr val="black"/>
                </a:solidFill>
                <a:latin typeface="Georgia"/>
              </a:rPr>
              <a:t>Derrickson</a:t>
            </a:r>
            <a:r>
              <a:rPr lang="en-GB" sz="2400" dirty="0">
                <a:solidFill>
                  <a:prstClr val="black"/>
                </a:solidFill>
                <a:latin typeface="Georgia"/>
              </a:rPr>
              <a:t>, 2011)</a:t>
            </a:r>
          </a:p>
          <a:p>
            <a:pPr marL="0" lvl="0" indent="0">
              <a:lnSpc>
                <a:spcPct val="100000"/>
              </a:lnSpc>
              <a:spcBef>
                <a:spcPct val="20000"/>
              </a:spcBef>
              <a:buSzPct val="85000"/>
              <a:buNone/>
            </a:pPr>
            <a:endParaRPr lang="en-GB" sz="2400" dirty="0">
              <a:solidFill>
                <a:prstClr val="black"/>
              </a:solidFill>
              <a:latin typeface="Georgia"/>
            </a:endParaRPr>
          </a:p>
          <a:p>
            <a:pPr marL="274320" lvl="0" indent="-274320">
              <a:lnSpc>
                <a:spcPct val="100000"/>
              </a:lnSpc>
              <a:spcBef>
                <a:spcPct val="20000"/>
              </a:spcBef>
              <a:buSzPct val="85000"/>
              <a:buFont typeface="Wingdings 2"/>
              <a:buChar char=""/>
            </a:pPr>
            <a:r>
              <a:rPr lang="en-GB" sz="2400" dirty="0">
                <a:solidFill>
                  <a:prstClr val="black"/>
                </a:solidFill>
                <a:latin typeface="Georgia"/>
              </a:rPr>
              <a:t>Fibroblasts migrate along the fibrin threads and begin synthesising scar tissue.</a:t>
            </a:r>
          </a:p>
          <a:p>
            <a:endParaRPr lang="en-GB" dirty="0"/>
          </a:p>
        </p:txBody>
      </p:sp>
      <p:pic>
        <p:nvPicPr>
          <p:cNvPr id="5" name="Content Placeholder 4"/>
          <p:cNvPicPr>
            <a:picLocks noGrp="1" noChangeAspect="1"/>
          </p:cNvPicPr>
          <p:nvPr>
            <p:ph sz="half" idx="2"/>
          </p:nvPr>
        </p:nvPicPr>
        <p:blipFill>
          <a:blip r:embed="rId2"/>
          <a:stretch>
            <a:fillRect/>
          </a:stretch>
        </p:blipFill>
        <p:spPr>
          <a:xfrm>
            <a:off x="8600923" y="2772042"/>
            <a:ext cx="3133616" cy="2591025"/>
          </a:xfrm>
          <a:prstGeom prst="rect">
            <a:avLst/>
          </a:prstGeom>
        </p:spPr>
      </p:pic>
      <p:pic>
        <p:nvPicPr>
          <p:cNvPr id="6" name="Picture 5"/>
          <p:cNvPicPr>
            <a:picLocks noChangeAspect="1"/>
          </p:cNvPicPr>
          <p:nvPr/>
        </p:nvPicPr>
        <p:blipFill>
          <a:blip r:embed="rId3"/>
          <a:stretch>
            <a:fillRect/>
          </a:stretch>
        </p:blipFill>
        <p:spPr>
          <a:xfrm>
            <a:off x="9639262" y="50722"/>
            <a:ext cx="2402032" cy="1639966"/>
          </a:xfrm>
          <a:prstGeom prst="rect">
            <a:avLst/>
          </a:prstGeom>
        </p:spPr>
      </p:pic>
    </p:spTree>
    <p:extLst>
      <p:ext uri="{BB962C8B-B14F-4D97-AF65-F5344CB8AC3E}">
        <p14:creationId xmlns:p14="http://schemas.microsoft.com/office/powerpoint/2010/main" val="353360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accent1">
                    <a:lumMod val="75000"/>
                  </a:schemeClr>
                </a:solidFill>
                <a:latin typeface="Georgia"/>
              </a:rPr>
              <a:t>Proliferation Phase 3-14 days (cont’d)</a:t>
            </a:r>
            <a:endParaRPr lang="en-GB" sz="4000" dirty="0">
              <a:solidFill>
                <a:schemeClr val="accent1">
                  <a:lumMod val="75000"/>
                </a:schemeClr>
              </a:solidFill>
            </a:endParaRPr>
          </a:p>
        </p:txBody>
      </p:sp>
      <p:sp>
        <p:nvSpPr>
          <p:cNvPr id="3" name="Content Placeholder 2"/>
          <p:cNvSpPr>
            <a:spLocks noGrp="1"/>
          </p:cNvSpPr>
          <p:nvPr>
            <p:ph sz="half" idx="1"/>
          </p:nvPr>
        </p:nvSpPr>
        <p:spPr>
          <a:xfrm>
            <a:off x="838200" y="1825625"/>
            <a:ext cx="7828722" cy="4800462"/>
          </a:xfrm>
        </p:spPr>
        <p:txBody>
          <a:bodyPr/>
          <a:lstStyle/>
          <a:p>
            <a:pPr marL="274320" lvl="0" indent="-274320">
              <a:lnSpc>
                <a:spcPct val="100000"/>
              </a:lnSpc>
              <a:spcBef>
                <a:spcPct val="20000"/>
              </a:spcBef>
              <a:buSzPct val="85000"/>
              <a:buFont typeface="Wingdings 2"/>
              <a:buChar char=""/>
            </a:pPr>
            <a:r>
              <a:rPr lang="en-GB" sz="2400" dirty="0">
                <a:solidFill>
                  <a:prstClr val="black"/>
                </a:solidFill>
                <a:latin typeface="Georgia"/>
              </a:rPr>
              <a:t>Wound contraction, re-growth of epithelial cells takes place.</a:t>
            </a:r>
          </a:p>
          <a:p>
            <a:pPr marL="274320" lvl="0" indent="-274320">
              <a:lnSpc>
                <a:spcPct val="100000"/>
              </a:lnSpc>
              <a:spcBef>
                <a:spcPct val="20000"/>
              </a:spcBef>
              <a:buSzPct val="85000"/>
              <a:buFont typeface="Wingdings 2"/>
              <a:buChar char=""/>
            </a:pPr>
            <a:endParaRPr lang="en-GB" sz="2400" dirty="0">
              <a:solidFill>
                <a:prstClr val="black"/>
              </a:solidFill>
              <a:latin typeface="Georgia"/>
            </a:endParaRPr>
          </a:p>
          <a:p>
            <a:pPr marL="274320" lvl="0" indent="-274320">
              <a:lnSpc>
                <a:spcPct val="100000"/>
              </a:lnSpc>
              <a:spcBef>
                <a:spcPct val="20000"/>
              </a:spcBef>
              <a:buSzPct val="85000"/>
              <a:buFont typeface="Wingdings 2"/>
              <a:buChar char=""/>
            </a:pPr>
            <a:r>
              <a:rPr lang="en-GB" sz="2400" dirty="0">
                <a:solidFill>
                  <a:prstClr val="black"/>
                </a:solidFill>
                <a:latin typeface="Georgia"/>
              </a:rPr>
              <a:t>New epithelial cells migrate from the edges of the wound and also from within hair follicles, sebaceous glands and sweat glands.     </a:t>
            </a:r>
          </a:p>
          <a:p>
            <a:pPr marL="0" lvl="0" indent="0">
              <a:lnSpc>
                <a:spcPct val="100000"/>
              </a:lnSpc>
              <a:spcBef>
                <a:spcPct val="20000"/>
              </a:spcBef>
              <a:buSzPct val="85000"/>
              <a:buNone/>
            </a:pPr>
            <a:r>
              <a:rPr lang="en-GB" sz="2400" dirty="0">
                <a:solidFill>
                  <a:prstClr val="black"/>
                </a:solidFill>
                <a:latin typeface="Georgia"/>
              </a:rPr>
              <a:t>                                                      </a:t>
            </a:r>
          </a:p>
          <a:p>
            <a:pPr marL="274320" lvl="0" indent="-274320">
              <a:lnSpc>
                <a:spcPct val="100000"/>
              </a:lnSpc>
              <a:spcBef>
                <a:spcPct val="20000"/>
              </a:spcBef>
              <a:buSzPct val="85000"/>
              <a:buFont typeface="Wingdings 2"/>
              <a:buChar char=""/>
            </a:pPr>
            <a:r>
              <a:rPr lang="en-GB" sz="2400" dirty="0">
                <a:solidFill>
                  <a:prstClr val="black"/>
                </a:solidFill>
                <a:latin typeface="Georgia"/>
              </a:rPr>
              <a:t>The cells stop migrating once they meet other epithelial cells, this is known as contact inhibition.</a:t>
            </a:r>
          </a:p>
          <a:p>
            <a:pPr marL="0" indent="0">
              <a:buNone/>
            </a:pPr>
            <a:r>
              <a:rPr lang="en-GB" dirty="0"/>
              <a:t>                                                            </a:t>
            </a:r>
            <a:r>
              <a:rPr lang="en-GB" sz="1800" dirty="0">
                <a:latin typeface="Georgia" panose="02040502050405020303" pitchFamily="18" charset="0"/>
              </a:rPr>
              <a:t>(Timmons, 2006).</a:t>
            </a:r>
          </a:p>
          <a:p>
            <a:endParaRPr lang="en-GB" dirty="0"/>
          </a:p>
        </p:txBody>
      </p:sp>
      <p:pic>
        <p:nvPicPr>
          <p:cNvPr id="5" name="Content Placeholder 4"/>
          <p:cNvPicPr>
            <a:picLocks noGrp="1" noChangeAspect="1"/>
          </p:cNvPicPr>
          <p:nvPr>
            <p:ph sz="half" idx="2"/>
          </p:nvPr>
        </p:nvPicPr>
        <p:blipFill>
          <a:blip r:embed="rId2"/>
          <a:stretch>
            <a:fillRect/>
          </a:stretch>
        </p:blipFill>
        <p:spPr>
          <a:xfrm>
            <a:off x="8777566" y="2766747"/>
            <a:ext cx="3310415" cy="2469094"/>
          </a:xfrm>
          <a:prstGeom prst="rect">
            <a:avLst/>
          </a:prstGeom>
        </p:spPr>
      </p:pic>
      <p:pic>
        <p:nvPicPr>
          <p:cNvPr id="6" name="Picture 5"/>
          <p:cNvPicPr>
            <a:picLocks noChangeAspect="1"/>
          </p:cNvPicPr>
          <p:nvPr/>
        </p:nvPicPr>
        <p:blipFill>
          <a:blip r:embed="rId3"/>
          <a:stretch>
            <a:fillRect/>
          </a:stretch>
        </p:blipFill>
        <p:spPr>
          <a:xfrm>
            <a:off x="9506741" y="63974"/>
            <a:ext cx="2402032" cy="1639966"/>
          </a:xfrm>
          <a:prstGeom prst="rect">
            <a:avLst/>
          </a:prstGeom>
        </p:spPr>
      </p:pic>
    </p:spTree>
    <p:extLst>
      <p:ext uri="{BB962C8B-B14F-4D97-AF65-F5344CB8AC3E}">
        <p14:creationId xmlns:p14="http://schemas.microsoft.com/office/powerpoint/2010/main" val="401661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accent1">
                    <a:lumMod val="75000"/>
                  </a:schemeClr>
                </a:solidFill>
                <a:latin typeface="Georgia"/>
              </a:rPr>
              <a:t>Maturation:</a:t>
            </a:r>
            <a:endParaRPr lang="en-GB" sz="4000" dirty="0">
              <a:solidFill>
                <a:schemeClr val="accent1">
                  <a:lumMod val="75000"/>
                </a:schemeClr>
              </a:solidFill>
            </a:endParaRPr>
          </a:p>
        </p:txBody>
      </p:sp>
      <p:sp>
        <p:nvSpPr>
          <p:cNvPr id="5" name="Content Placeholder 4"/>
          <p:cNvSpPr>
            <a:spLocks noGrp="1"/>
          </p:cNvSpPr>
          <p:nvPr>
            <p:ph idx="1"/>
          </p:nvPr>
        </p:nvSpPr>
        <p:spPr>
          <a:xfrm>
            <a:off x="838200" y="1690688"/>
            <a:ext cx="10515600" cy="5041415"/>
          </a:xfrm>
        </p:spPr>
        <p:txBody>
          <a:bodyPr>
            <a:normAutofit fontScale="77500" lnSpcReduction="20000"/>
          </a:bodyPr>
          <a:lstStyle/>
          <a:p>
            <a:r>
              <a:rPr lang="en-GB" sz="3400" dirty="0">
                <a:latin typeface="Georgia" panose="02040502050405020303" pitchFamily="18" charset="0"/>
              </a:rPr>
              <a:t>Maturation, also known as </a:t>
            </a:r>
            <a:r>
              <a:rPr lang="en-GB" sz="3400" dirty="0" err="1">
                <a:latin typeface="Georgia" panose="02040502050405020303" pitchFamily="18" charset="0"/>
              </a:rPr>
              <a:t>remodeling</a:t>
            </a:r>
            <a:r>
              <a:rPr lang="en-GB" sz="3400" dirty="0">
                <a:latin typeface="Georgia" panose="02040502050405020303" pitchFamily="18" charset="0"/>
              </a:rPr>
              <a:t>, is the last stage of the wound healing process. It occurs after the wound has closed up and can take as long as two years.</a:t>
            </a:r>
          </a:p>
          <a:p>
            <a:pPr marL="0" indent="0">
              <a:buNone/>
            </a:pPr>
            <a:r>
              <a:rPr lang="en-GB" sz="3400" dirty="0">
                <a:latin typeface="Georgia" panose="02040502050405020303" pitchFamily="18" charset="0"/>
              </a:rPr>
              <a:t> </a:t>
            </a:r>
          </a:p>
          <a:p>
            <a:r>
              <a:rPr lang="en-GB" sz="3400" dirty="0">
                <a:latin typeface="Georgia" panose="02040502050405020303" pitchFamily="18" charset="0"/>
              </a:rPr>
              <a:t>During this phase, the dermal tissues are overhauled to enhance their tensile strength and non-functional fibroblasts are replaced by functional ones. </a:t>
            </a:r>
          </a:p>
          <a:p>
            <a:pPr marL="0" indent="0">
              <a:buNone/>
            </a:pPr>
            <a:endParaRPr lang="en-GB" sz="3400" dirty="0">
              <a:latin typeface="Georgia" panose="02040502050405020303" pitchFamily="18" charset="0"/>
            </a:endParaRPr>
          </a:p>
          <a:p>
            <a:r>
              <a:rPr lang="en-GB" sz="3400" dirty="0">
                <a:latin typeface="Georgia" panose="02040502050405020303" pitchFamily="18" charset="0"/>
              </a:rPr>
              <a:t>While it may appear that the wound healing process is finished when maturation begins, it’s important to keep up the treatment plan. If the wound is neglected, there’s risk of it breaking down dramatically as it is not at its optimal strength.</a:t>
            </a:r>
          </a:p>
          <a:p>
            <a:endParaRPr lang="en-GB" sz="3400" dirty="0">
              <a:latin typeface="Georgia" panose="02040502050405020303" pitchFamily="18" charset="0"/>
            </a:endParaRPr>
          </a:p>
          <a:p>
            <a:r>
              <a:rPr lang="en-GB" sz="3400" dirty="0">
                <a:latin typeface="Georgia" panose="02040502050405020303" pitchFamily="18" charset="0"/>
              </a:rPr>
              <a:t> Even after maturation, wound areas tend to remain up to 20% weaker than they initially were.</a:t>
            </a:r>
          </a:p>
          <a:p>
            <a:endParaRPr lang="en-GB" dirty="0"/>
          </a:p>
          <a:p>
            <a:endParaRPr lang="en-GB" dirty="0"/>
          </a:p>
          <a:p>
            <a:endParaRPr lang="en-GB" dirty="0"/>
          </a:p>
        </p:txBody>
      </p:sp>
      <p:pic>
        <p:nvPicPr>
          <p:cNvPr id="6" name="Picture 5"/>
          <p:cNvPicPr>
            <a:picLocks noChangeAspect="1"/>
          </p:cNvPicPr>
          <p:nvPr/>
        </p:nvPicPr>
        <p:blipFill>
          <a:blip r:embed="rId2"/>
          <a:stretch>
            <a:fillRect/>
          </a:stretch>
        </p:blipFill>
        <p:spPr>
          <a:xfrm>
            <a:off x="9573001" y="118191"/>
            <a:ext cx="2402032" cy="1639966"/>
          </a:xfrm>
          <a:prstGeom prst="rect">
            <a:avLst/>
          </a:prstGeom>
        </p:spPr>
      </p:pic>
    </p:spTree>
    <p:extLst>
      <p:ext uri="{BB962C8B-B14F-4D97-AF65-F5344CB8AC3E}">
        <p14:creationId xmlns:p14="http://schemas.microsoft.com/office/powerpoint/2010/main" val="80905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1" hangingPunct="1"/>
            <a:r>
              <a:rPr lang="en-GB" altLang="en-US" sz="4000" dirty="0">
                <a:solidFill>
                  <a:srgbClr val="0070C0"/>
                </a:solidFill>
                <a:latin typeface="Georgia" panose="02040502050405020303" pitchFamily="18" charset="0"/>
              </a:rPr>
              <a:t>Holistic Assessment </a:t>
            </a:r>
          </a:p>
        </p:txBody>
      </p:sp>
      <p:sp>
        <p:nvSpPr>
          <p:cNvPr id="3" name="Content Placeholder 2"/>
          <p:cNvSpPr>
            <a:spLocks noGrp="1"/>
          </p:cNvSpPr>
          <p:nvPr>
            <p:ph idx="1"/>
          </p:nvPr>
        </p:nvSpPr>
        <p:spPr/>
        <p:txBody>
          <a:bodyPr rtlCol="0">
            <a:normAutofit lnSpcReduction="10000"/>
          </a:bodyPr>
          <a:lstStyle/>
          <a:p>
            <a:pPr>
              <a:buNone/>
              <a:defRPr/>
            </a:pPr>
            <a:r>
              <a:rPr lang="en-GB" dirty="0">
                <a:latin typeface="Georgia" panose="02040502050405020303" pitchFamily="18" charset="0"/>
              </a:rPr>
              <a:t>Before considering the wound you must consider the whole patient:</a:t>
            </a:r>
          </a:p>
          <a:p>
            <a:pPr>
              <a:buNone/>
              <a:defRPr/>
            </a:pPr>
            <a:endParaRPr lang="en-GB" dirty="0">
              <a:latin typeface="Georgia" panose="02040502050405020303" pitchFamily="18" charset="0"/>
            </a:endParaRPr>
          </a:p>
          <a:p>
            <a:pPr>
              <a:defRPr/>
            </a:pPr>
            <a:r>
              <a:rPr lang="en-GB" dirty="0">
                <a:latin typeface="Georgia" panose="02040502050405020303" pitchFamily="18" charset="0"/>
              </a:rPr>
              <a:t>Patients age - age related changes may impact on wound repair </a:t>
            </a:r>
          </a:p>
          <a:p>
            <a:pPr marL="0" indent="0">
              <a:buNone/>
              <a:defRPr/>
            </a:pPr>
            <a:endParaRPr lang="en-GB" dirty="0">
              <a:latin typeface="Georgia" panose="02040502050405020303" pitchFamily="18" charset="0"/>
            </a:endParaRPr>
          </a:p>
          <a:p>
            <a:pPr>
              <a:defRPr/>
            </a:pPr>
            <a:r>
              <a:rPr lang="en-GB" dirty="0">
                <a:latin typeface="Georgia" panose="02040502050405020303" pitchFamily="18" charset="0"/>
              </a:rPr>
              <a:t>Concomitant disease such as Diabetes, heart disease, arterial disease, auto immune and inflammatory disorders and cancers</a:t>
            </a:r>
          </a:p>
          <a:p>
            <a:pPr marL="0" indent="0">
              <a:buNone/>
              <a:defRPr/>
            </a:pPr>
            <a:r>
              <a:rPr lang="en-GB" dirty="0">
                <a:latin typeface="Georgia" panose="02040502050405020303" pitchFamily="18" charset="0"/>
              </a:rPr>
              <a:t> </a:t>
            </a:r>
          </a:p>
          <a:p>
            <a:pPr>
              <a:defRPr/>
            </a:pPr>
            <a:r>
              <a:rPr lang="en-GB" dirty="0">
                <a:latin typeface="Georgia" panose="02040502050405020303" pitchFamily="18" charset="0"/>
              </a:rPr>
              <a:t>Medication – some medication may impact on wound repair such as anti-inflammatory drugs and </a:t>
            </a:r>
            <a:r>
              <a:rPr lang="en-GB" dirty="0" err="1">
                <a:latin typeface="Georgia" panose="02040502050405020303" pitchFamily="18" charset="0"/>
              </a:rPr>
              <a:t>cytotoxics</a:t>
            </a:r>
            <a:endParaRPr lang="en-GB" dirty="0">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9573001" y="118191"/>
            <a:ext cx="2402032" cy="1639966"/>
          </a:xfrm>
          <a:prstGeom prst="rect">
            <a:avLst/>
          </a:prstGeom>
        </p:spPr>
      </p:pic>
    </p:spTree>
    <p:extLst>
      <p:ext uri="{BB962C8B-B14F-4D97-AF65-F5344CB8AC3E}">
        <p14:creationId xmlns:p14="http://schemas.microsoft.com/office/powerpoint/2010/main" val="114732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eaLnBrk="1" hangingPunct="1"/>
            <a:r>
              <a:rPr lang="en-GB" altLang="en-US" sz="4000" dirty="0">
                <a:solidFill>
                  <a:srgbClr val="0070C0"/>
                </a:solidFill>
                <a:latin typeface="Georgia" panose="02040502050405020303" pitchFamily="18" charset="0"/>
              </a:rPr>
              <a:t>Holistic Assessment </a:t>
            </a:r>
            <a:r>
              <a:rPr lang="en-GB" altLang="en-US" sz="4000" dirty="0" err="1">
                <a:solidFill>
                  <a:srgbClr val="0070C0"/>
                </a:solidFill>
                <a:latin typeface="Georgia" panose="02040502050405020303" pitchFamily="18" charset="0"/>
              </a:rPr>
              <a:t>con’t</a:t>
            </a:r>
            <a:r>
              <a:rPr lang="en-GB" altLang="en-US" sz="4000" dirty="0">
                <a:solidFill>
                  <a:srgbClr val="0070C0"/>
                </a:solidFill>
                <a:latin typeface="Georgia" panose="02040502050405020303" pitchFamily="18" charset="0"/>
              </a:rPr>
              <a:t> </a:t>
            </a:r>
          </a:p>
        </p:txBody>
      </p:sp>
      <p:sp>
        <p:nvSpPr>
          <p:cNvPr id="3" name="Content Placeholder 2"/>
          <p:cNvSpPr>
            <a:spLocks noGrp="1"/>
          </p:cNvSpPr>
          <p:nvPr>
            <p:ph idx="1"/>
          </p:nvPr>
        </p:nvSpPr>
        <p:spPr/>
        <p:txBody>
          <a:bodyPr rtlCol="0">
            <a:normAutofit/>
          </a:bodyPr>
          <a:lstStyle/>
          <a:p>
            <a:pPr>
              <a:defRPr/>
            </a:pPr>
            <a:r>
              <a:rPr lang="en-GB" dirty="0">
                <a:latin typeface="Georgia" panose="02040502050405020303" pitchFamily="18" charset="0"/>
              </a:rPr>
              <a:t>Nutrition – is a key factor in wound healing and a healthy diet is essential as the demands for nutrients increases when tissue is repairing </a:t>
            </a:r>
          </a:p>
          <a:p>
            <a:pPr>
              <a:defRPr/>
            </a:pPr>
            <a:r>
              <a:rPr lang="en-GB" dirty="0">
                <a:latin typeface="Georgia" panose="02040502050405020303" pitchFamily="18" charset="0"/>
              </a:rPr>
              <a:t>Infection – there are two aspects of infection to be considered, infection in the wound and infection at another body sites which would  increase the risk of wound infection and delayed wound repair</a:t>
            </a:r>
          </a:p>
          <a:p>
            <a:pPr>
              <a:defRPr/>
            </a:pPr>
            <a:r>
              <a:rPr lang="en-GB" dirty="0">
                <a:latin typeface="Georgia" panose="02040502050405020303" pitchFamily="18" charset="0"/>
              </a:rPr>
              <a:t>Psychosocial issues considering social isolation, the impact of the diagnosis and financial or work related issues </a:t>
            </a:r>
          </a:p>
          <a:p>
            <a:pPr>
              <a:defRPr/>
            </a:pPr>
            <a:r>
              <a:rPr lang="en-GB" dirty="0">
                <a:latin typeface="Georgia" panose="02040502050405020303" pitchFamily="18" charset="0"/>
              </a:rPr>
              <a:t>Pain – in the wound and elsewhere </a:t>
            </a:r>
          </a:p>
        </p:txBody>
      </p:sp>
      <p:pic>
        <p:nvPicPr>
          <p:cNvPr id="4" name="Picture 3"/>
          <p:cNvPicPr>
            <a:picLocks noChangeAspect="1"/>
          </p:cNvPicPr>
          <p:nvPr/>
        </p:nvPicPr>
        <p:blipFill>
          <a:blip r:embed="rId2"/>
          <a:stretch>
            <a:fillRect/>
          </a:stretch>
        </p:blipFill>
        <p:spPr>
          <a:xfrm>
            <a:off x="9573001" y="118191"/>
            <a:ext cx="2402032" cy="1639966"/>
          </a:xfrm>
          <a:prstGeom prst="rect">
            <a:avLst/>
          </a:prstGeom>
        </p:spPr>
      </p:pic>
    </p:spTree>
    <p:extLst>
      <p:ext uri="{BB962C8B-B14F-4D97-AF65-F5344CB8AC3E}">
        <p14:creationId xmlns:p14="http://schemas.microsoft.com/office/powerpoint/2010/main" val="2001284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normAutofit/>
          </a:bodyPr>
          <a:lstStyle/>
          <a:p>
            <a:r>
              <a:rPr lang="en-US" altLang="en-US" sz="4000" dirty="0">
                <a:solidFill>
                  <a:srgbClr val="0070C0"/>
                </a:solidFill>
                <a:latin typeface="Georgia" panose="02040502050405020303" pitchFamily="18" charset="0"/>
              </a:rPr>
              <a:t>Wound Assessment</a:t>
            </a:r>
          </a:p>
        </p:txBody>
      </p:sp>
      <p:sp>
        <p:nvSpPr>
          <p:cNvPr id="15363" name="Content Placeholder 5"/>
          <p:cNvSpPr>
            <a:spLocks noGrp="1"/>
          </p:cNvSpPr>
          <p:nvPr>
            <p:ph idx="1"/>
          </p:nvPr>
        </p:nvSpPr>
        <p:spPr/>
        <p:txBody>
          <a:bodyPr/>
          <a:lstStyle/>
          <a:p>
            <a:r>
              <a:rPr lang="en-US" altLang="en-US" dirty="0">
                <a:latin typeface="Georgia" panose="02040502050405020303" pitchFamily="18" charset="0"/>
              </a:rPr>
              <a:t>Applied Wound Management </a:t>
            </a:r>
          </a:p>
          <a:p>
            <a:r>
              <a:rPr lang="en-US" altLang="en-US" dirty="0">
                <a:latin typeface="Georgia" panose="02040502050405020303" pitchFamily="18" charset="0"/>
              </a:rPr>
              <a:t>TIME/S </a:t>
            </a:r>
          </a:p>
          <a:p>
            <a:r>
              <a:rPr lang="en-US" altLang="en-US" dirty="0">
                <a:latin typeface="Georgia" panose="02040502050405020303" pitchFamily="18" charset="0"/>
              </a:rPr>
              <a:t>Wound Bed Preparation </a:t>
            </a:r>
          </a:p>
          <a:p>
            <a:r>
              <a:rPr lang="en-US" altLang="en-US" dirty="0">
                <a:latin typeface="Georgia" panose="02040502050405020303" pitchFamily="18" charset="0"/>
              </a:rPr>
              <a:t>Triangle of Wound Care </a:t>
            </a:r>
          </a:p>
          <a:p>
            <a:pPr marL="0" indent="0">
              <a:buNone/>
            </a:pPr>
            <a:endParaRPr lang="en-US" altLang="en-US" dirty="0">
              <a:latin typeface="Georgia" panose="02040502050405020303" pitchFamily="18" charset="0"/>
            </a:endParaRPr>
          </a:p>
          <a:p>
            <a:pPr marL="0" indent="0">
              <a:buNone/>
            </a:pPr>
            <a:r>
              <a:rPr lang="en-US" altLang="en-US" dirty="0">
                <a:latin typeface="Georgia" panose="02040502050405020303" pitchFamily="18" charset="0"/>
              </a:rPr>
              <a:t>Completing wound assessment documentation / template is essential and take images of the wound </a:t>
            </a:r>
          </a:p>
        </p:txBody>
      </p:sp>
      <p:pic>
        <p:nvPicPr>
          <p:cNvPr id="4" name="Picture 3"/>
          <p:cNvPicPr>
            <a:picLocks noChangeAspect="1"/>
          </p:cNvPicPr>
          <p:nvPr/>
        </p:nvPicPr>
        <p:blipFill>
          <a:blip r:embed="rId2"/>
          <a:stretch>
            <a:fillRect/>
          </a:stretch>
        </p:blipFill>
        <p:spPr>
          <a:xfrm>
            <a:off x="9573001" y="118191"/>
            <a:ext cx="2402032" cy="1639966"/>
          </a:xfrm>
          <a:prstGeom prst="rect">
            <a:avLst/>
          </a:prstGeom>
        </p:spPr>
      </p:pic>
    </p:spTree>
    <p:extLst>
      <p:ext uri="{BB962C8B-B14F-4D97-AF65-F5344CB8AC3E}">
        <p14:creationId xmlns:p14="http://schemas.microsoft.com/office/powerpoint/2010/main" val="629609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GB" altLang="en-US" sz="4000" dirty="0">
                <a:solidFill>
                  <a:srgbClr val="0070C0"/>
                </a:solidFill>
                <a:latin typeface="Georgia" panose="02040502050405020303" pitchFamily="18" charset="0"/>
              </a:rPr>
              <a:t>Wound Aetiology </a:t>
            </a:r>
          </a:p>
        </p:txBody>
      </p:sp>
      <p:sp>
        <p:nvSpPr>
          <p:cNvPr id="6147" name="Rectangle 3"/>
          <p:cNvSpPr>
            <a:spLocks noGrp="1" noChangeArrowheads="1"/>
          </p:cNvSpPr>
          <p:nvPr>
            <p:ph type="body" idx="1"/>
          </p:nvPr>
        </p:nvSpPr>
        <p:spPr/>
        <p:txBody>
          <a:bodyPr/>
          <a:lstStyle/>
          <a:p>
            <a:pPr eaLnBrk="1" hangingPunct="1"/>
            <a:r>
              <a:rPr lang="en-GB" altLang="en-US" dirty="0">
                <a:solidFill>
                  <a:srgbClr val="0070C0"/>
                </a:solidFill>
                <a:latin typeface="Georgia" panose="02040502050405020303" pitchFamily="18" charset="0"/>
              </a:rPr>
              <a:t>Acute</a:t>
            </a:r>
          </a:p>
          <a:p>
            <a:pPr lvl="2" eaLnBrk="1" hangingPunct="1"/>
            <a:r>
              <a:rPr lang="en-GB" altLang="en-US" sz="2800" dirty="0">
                <a:latin typeface="Georgia" panose="02040502050405020303" pitchFamily="18" charset="0"/>
              </a:rPr>
              <a:t>Burns – dry heat, moist heat, chemical, radiation</a:t>
            </a:r>
          </a:p>
          <a:p>
            <a:pPr lvl="2" eaLnBrk="1" hangingPunct="1"/>
            <a:r>
              <a:rPr lang="en-GB" altLang="en-US" sz="2800" dirty="0">
                <a:latin typeface="Georgia" panose="02040502050405020303" pitchFamily="18" charset="0"/>
              </a:rPr>
              <a:t>Lacerations </a:t>
            </a:r>
          </a:p>
          <a:p>
            <a:pPr lvl="2" eaLnBrk="1" hangingPunct="1"/>
            <a:r>
              <a:rPr lang="en-GB" altLang="en-US" sz="2800" dirty="0">
                <a:latin typeface="Georgia" panose="02040502050405020303" pitchFamily="18" charset="0"/>
              </a:rPr>
              <a:t>Surgical incisions </a:t>
            </a:r>
          </a:p>
          <a:p>
            <a:pPr marL="914400" lvl="2" indent="0" eaLnBrk="1" hangingPunct="1">
              <a:buNone/>
            </a:pPr>
            <a:endParaRPr lang="en-GB" altLang="en-US" dirty="0">
              <a:latin typeface="Georgia" panose="02040502050405020303" pitchFamily="18" charset="0"/>
            </a:endParaRPr>
          </a:p>
          <a:p>
            <a:pPr eaLnBrk="1" hangingPunct="1"/>
            <a:r>
              <a:rPr lang="en-GB" altLang="en-US" dirty="0">
                <a:solidFill>
                  <a:srgbClr val="0070C0"/>
                </a:solidFill>
                <a:latin typeface="Georgia" panose="02040502050405020303" pitchFamily="18" charset="0"/>
              </a:rPr>
              <a:t>Chronic</a:t>
            </a:r>
          </a:p>
          <a:p>
            <a:pPr lvl="2" eaLnBrk="1" hangingPunct="1"/>
            <a:r>
              <a:rPr lang="en-GB" altLang="en-US" sz="2800" dirty="0">
                <a:latin typeface="Georgia" panose="02040502050405020303" pitchFamily="18" charset="0"/>
              </a:rPr>
              <a:t>Leg ulcers </a:t>
            </a:r>
          </a:p>
          <a:p>
            <a:pPr lvl="2" eaLnBrk="1" hangingPunct="1"/>
            <a:r>
              <a:rPr lang="en-GB" altLang="en-US" sz="2800" dirty="0">
                <a:latin typeface="Georgia" panose="02040502050405020303" pitchFamily="18" charset="0"/>
              </a:rPr>
              <a:t>Pressure ulcers</a:t>
            </a:r>
          </a:p>
          <a:p>
            <a:pPr lvl="2" eaLnBrk="1" hangingPunct="1"/>
            <a:r>
              <a:rPr lang="en-GB" altLang="en-US" sz="2800" dirty="0">
                <a:latin typeface="Georgia" panose="02040502050405020303" pitchFamily="18" charset="0"/>
              </a:rPr>
              <a:t>Fungating lesions</a:t>
            </a:r>
          </a:p>
          <a:p>
            <a:pPr eaLnBrk="1" hangingPunct="1"/>
            <a:endParaRPr lang="en-GB"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35915"/>
            <a:ext cx="2399412" cy="1641942"/>
          </a:xfrm>
          <a:prstGeom prst="rect">
            <a:avLst/>
          </a:prstGeom>
        </p:spPr>
      </p:pic>
    </p:spTree>
    <p:extLst>
      <p:ext uri="{BB962C8B-B14F-4D97-AF65-F5344CB8AC3E}">
        <p14:creationId xmlns:p14="http://schemas.microsoft.com/office/powerpoint/2010/main" val="4020620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altLang="en-US" dirty="0"/>
              <a:t/>
            </a:r>
            <a:br>
              <a:rPr lang="en-US" altLang="en-US" dirty="0"/>
            </a:br>
            <a:r>
              <a:rPr lang="en-US" altLang="en-US" dirty="0">
                <a:solidFill>
                  <a:srgbClr val="0070C0"/>
                </a:solidFill>
                <a:latin typeface="Georgia" panose="02040502050405020303" pitchFamily="18" charset="0"/>
              </a:rPr>
              <a:t>The Wound Bed</a:t>
            </a:r>
            <a:r>
              <a:rPr lang="en-US" altLang="en-US" dirty="0"/>
              <a:t/>
            </a:r>
            <a:br>
              <a:rPr lang="en-US" altLang="en-US" dirty="0"/>
            </a:br>
            <a:r>
              <a:rPr lang="en-US" altLang="en-US" dirty="0"/>
              <a:t> </a:t>
            </a:r>
          </a:p>
        </p:txBody>
      </p:sp>
      <p:sp>
        <p:nvSpPr>
          <p:cNvPr id="16387" name="Content Placeholder 2"/>
          <p:cNvSpPr>
            <a:spLocks noGrp="1"/>
          </p:cNvSpPr>
          <p:nvPr>
            <p:ph idx="1"/>
          </p:nvPr>
        </p:nvSpPr>
        <p:spPr>
          <a:xfrm>
            <a:off x="1981200" y="1268413"/>
            <a:ext cx="8229600" cy="4857750"/>
          </a:xfrm>
        </p:spPr>
        <p:txBody>
          <a:bodyPr/>
          <a:lstStyle/>
          <a:p>
            <a:pPr eaLnBrk="1" hangingPunct="1"/>
            <a:endParaRPr lang="en-US" altLang="en-US" dirty="0"/>
          </a:p>
          <a:p>
            <a:pPr eaLnBrk="1" hangingPunct="1"/>
            <a:r>
              <a:rPr lang="en-US" altLang="en-US" dirty="0">
                <a:latin typeface="Georgia" panose="02040502050405020303" pitchFamily="18" charset="0"/>
              </a:rPr>
              <a:t>The wound measurement </a:t>
            </a:r>
          </a:p>
          <a:p>
            <a:pPr eaLnBrk="1" hangingPunct="1"/>
            <a:r>
              <a:rPr lang="en-US" altLang="en-US" dirty="0">
                <a:latin typeface="Georgia" panose="02040502050405020303" pitchFamily="18" charset="0"/>
              </a:rPr>
              <a:t>The depth of the wound </a:t>
            </a:r>
          </a:p>
          <a:p>
            <a:pPr eaLnBrk="1" hangingPunct="1"/>
            <a:r>
              <a:rPr lang="en-US" altLang="en-US" dirty="0">
                <a:latin typeface="Georgia" panose="02040502050405020303" pitchFamily="18" charset="0"/>
              </a:rPr>
              <a:t>Presence of sinus or fistula </a:t>
            </a:r>
          </a:p>
          <a:p>
            <a:pPr eaLnBrk="1" hangingPunct="1"/>
            <a:r>
              <a:rPr lang="en-US" altLang="en-US" dirty="0">
                <a:latin typeface="Georgia" panose="02040502050405020303" pitchFamily="18" charset="0"/>
              </a:rPr>
              <a:t>Level and type of exudate </a:t>
            </a:r>
          </a:p>
          <a:p>
            <a:pPr eaLnBrk="1" hangingPunct="1"/>
            <a:r>
              <a:rPr lang="en-US" altLang="en-US" dirty="0">
                <a:latin typeface="Georgia" panose="02040502050405020303" pitchFamily="18" charset="0"/>
              </a:rPr>
              <a:t>The appearance of the wound bed and the percentage of tissue type visible </a:t>
            </a:r>
          </a:p>
          <a:p>
            <a:pPr lvl="1" eaLnBrk="1" hangingPunct="1"/>
            <a:r>
              <a:rPr lang="en-US" altLang="en-US" sz="2800" dirty="0">
                <a:latin typeface="Georgia" panose="02040502050405020303" pitchFamily="18" charset="0"/>
              </a:rPr>
              <a:t>Necrosis – black or brown tissue </a:t>
            </a:r>
          </a:p>
          <a:p>
            <a:pPr lvl="1" eaLnBrk="1" hangingPunct="1"/>
            <a:r>
              <a:rPr lang="en-US" altLang="en-US" sz="2800" dirty="0">
                <a:latin typeface="Georgia" panose="02040502050405020303" pitchFamily="18" charset="0"/>
              </a:rPr>
              <a:t>Slough – yellow, grey, white tissue </a:t>
            </a:r>
          </a:p>
          <a:p>
            <a:pPr lvl="1" eaLnBrk="1" hangingPunct="1"/>
            <a:r>
              <a:rPr lang="en-US" altLang="en-US" sz="2800" dirty="0">
                <a:latin typeface="Georgia" panose="02040502050405020303" pitchFamily="18" charset="0"/>
              </a:rPr>
              <a:t>Granulation – red healthy tissue </a:t>
            </a:r>
          </a:p>
        </p:txBody>
      </p:sp>
      <p:pic>
        <p:nvPicPr>
          <p:cNvPr id="4" name="Picture 3"/>
          <p:cNvPicPr>
            <a:picLocks noChangeAspect="1"/>
          </p:cNvPicPr>
          <p:nvPr/>
        </p:nvPicPr>
        <p:blipFill>
          <a:blip r:embed="rId2"/>
          <a:stretch>
            <a:fillRect/>
          </a:stretch>
        </p:blipFill>
        <p:spPr>
          <a:xfrm>
            <a:off x="9573001" y="118191"/>
            <a:ext cx="2402032" cy="1639966"/>
          </a:xfrm>
          <a:prstGeom prst="rect">
            <a:avLst/>
          </a:prstGeom>
        </p:spPr>
      </p:pic>
    </p:spTree>
    <p:extLst>
      <p:ext uri="{BB962C8B-B14F-4D97-AF65-F5344CB8AC3E}">
        <p14:creationId xmlns:p14="http://schemas.microsoft.com/office/powerpoint/2010/main" val="3838841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GB" altLang="en-US" sz="4000" dirty="0">
                <a:solidFill>
                  <a:srgbClr val="0070C0"/>
                </a:solidFill>
                <a:latin typeface="Georgia" panose="02040502050405020303" pitchFamily="18" charset="0"/>
              </a:rPr>
              <a:t>Wound Edge </a:t>
            </a:r>
          </a:p>
        </p:txBody>
      </p:sp>
      <p:sp>
        <p:nvSpPr>
          <p:cNvPr id="17411" name="Content Placeholder 2"/>
          <p:cNvSpPr>
            <a:spLocks noGrp="1"/>
          </p:cNvSpPr>
          <p:nvPr>
            <p:ph idx="1"/>
          </p:nvPr>
        </p:nvSpPr>
        <p:spPr/>
        <p:txBody>
          <a:bodyPr>
            <a:normAutofit lnSpcReduction="10000"/>
          </a:bodyPr>
          <a:lstStyle/>
          <a:p>
            <a:pPr eaLnBrk="1" hangingPunct="1"/>
            <a:r>
              <a:rPr lang="en-GB" altLang="en-US" dirty="0">
                <a:latin typeface="Georgia" panose="02040502050405020303" pitchFamily="18" charset="0"/>
              </a:rPr>
              <a:t>Macerated </a:t>
            </a:r>
          </a:p>
          <a:p>
            <a:pPr marL="0" indent="0" eaLnBrk="1" hangingPunct="1">
              <a:buNone/>
            </a:pPr>
            <a:endParaRPr lang="en-GB" altLang="en-US" dirty="0">
              <a:latin typeface="Georgia" panose="02040502050405020303" pitchFamily="18" charset="0"/>
            </a:endParaRPr>
          </a:p>
          <a:p>
            <a:pPr eaLnBrk="1" hangingPunct="1"/>
            <a:r>
              <a:rPr lang="en-GB" altLang="en-US" dirty="0">
                <a:latin typeface="Georgia" panose="02040502050405020303" pitchFamily="18" charset="0"/>
              </a:rPr>
              <a:t>Dehydrated</a:t>
            </a:r>
          </a:p>
          <a:p>
            <a:pPr marL="0" indent="0" eaLnBrk="1" hangingPunct="1">
              <a:buNone/>
            </a:pPr>
            <a:r>
              <a:rPr lang="en-GB" altLang="en-US" dirty="0">
                <a:latin typeface="Georgia" panose="02040502050405020303" pitchFamily="18" charset="0"/>
              </a:rPr>
              <a:t> </a:t>
            </a:r>
          </a:p>
          <a:p>
            <a:pPr eaLnBrk="1" hangingPunct="1"/>
            <a:r>
              <a:rPr lang="en-GB" altLang="en-US" dirty="0">
                <a:latin typeface="Georgia" panose="02040502050405020303" pitchFamily="18" charset="0"/>
              </a:rPr>
              <a:t>Undermined </a:t>
            </a:r>
          </a:p>
          <a:p>
            <a:pPr marL="0" indent="0" eaLnBrk="1" hangingPunct="1">
              <a:buNone/>
            </a:pPr>
            <a:endParaRPr lang="en-GB" altLang="en-US" dirty="0">
              <a:latin typeface="Georgia" panose="02040502050405020303" pitchFamily="18" charset="0"/>
            </a:endParaRPr>
          </a:p>
          <a:p>
            <a:pPr eaLnBrk="1" hangingPunct="1"/>
            <a:r>
              <a:rPr lang="en-GB" altLang="en-US" dirty="0">
                <a:latin typeface="Georgia" panose="02040502050405020303" pitchFamily="18" charset="0"/>
              </a:rPr>
              <a:t>Rolled </a:t>
            </a:r>
          </a:p>
          <a:p>
            <a:pPr marL="0" indent="0" eaLnBrk="1" hangingPunct="1">
              <a:buNone/>
            </a:pPr>
            <a:endParaRPr lang="en-GB" altLang="en-US" dirty="0">
              <a:latin typeface="Georgia" panose="02040502050405020303" pitchFamily="18" charset="0"/>
            </a:endParaRPr>
          </a:p>
          <a:p>
            <a:pPr eaLnBrk="1" hangingPunct="1"/>
            <a:r>
              <a:rPr lang="en-GB" altLang="en-US" dirty="0">
                <a:latin typeface="Georgia" panose="02040502050405020303" pitchFamily="18" charset="0"/>
              </a:rPr>
              <a:t>Thickened </a:t>
            </a:r>
          </a:p>
        </p:txBody>
      </p:sp>
      <p:pic>
        <p:nvPicPr>
          <p:cNvPr id="5" name="Picture 4"/>
          <p:cNvPicPr>
            <a:picLocks noChangeAspect="1"/>
          </p:cNvPicPr>
          <p:nvPr/>
        </p:nvPicPr>
        <p:blipFill>
          <a:blip r:embed="rId2"/>
          <a:stretch>
            <a:fillRect/>
          </a:stretch>
        </p:blipFill>
        <p:spPr>
          <a:xfrm>
            <a:off x="9573001" y="118191"/>
            <a:ext cx="2402032" cy="1639966"/>
          </a:xfrm>
          <a:prstGeom prst="rect">
            <a:avLst/>
          </a:prstGeom>
        </p:spPr>
      </p:pic>
      <p:pic>
        <p:nvPicPr>
          <p:cNvPr id="3" name="Picture 2"/>
          <p:cNvPicPr>
            <a:picLocks noChangeAspect="1"/>
          </p:cNvPicPr>
          <p:nvPr/>
        </p:nvPicPr>
        <p:blipFill>
          <a:blip r:embed="rId3"/>
          <a:stretch>
            <a:fillRect/>
          </a:stretch>
        </p:blipFill>
        <p:spPr>
          <a:xfrm>
            <a:off x="4373218" y="1143347"/>
            <a:ext cx="2190128" cy="1502032"/>
          </a:xfrm>
          <a:prstGeom prst="rect">
            <a:avLst/>
          </a:prstGeom>
        </p:spPr>
      </p:pic>
      <p:pic>
        <p:nvPicPr>
          <p:cNvPr id="4" name="Picture 3"/>
          <p:cNvPicPr>
            <a:picLocks noChangeAspect="1"/>
          </p:cNvPicPr>
          <p:nvPr/>
        </p:nvPicPr>
        <p:blipFill>
          <a:blip r:embed="rId4"/>
          <a:stretch>
            <a:fillRect/>
          </a:stretch>
        </p:blipFill>
        <p:spPr>
          <a:xfrm>
            <a:off x="8511208" y="3999983"/>
            <a:ext cx="3208131" cy="2406098"/>
          </a:xfrm>
          <a:prstGeom prst="rect">
            <a:avLst/>
          </a:prstGeom>
        </p:spPr>
      </p:pic>
      <p:pic>
        <p:nvPicPr>
          <p:cNvPr id="6" name="Picture 5"/>
          <p:cNvPicPr>
            <a:picLocks noChangeAspect="1"/>
          </p:cNvPicPr>
          <p:nvPr/>
        </p:nvPicPr>
        <p:blipFill>
          <a:blip r:embed="rId5"/>
          <a:stretch>
            <a:fillRect/>
          </a:stretch>
        </p:blipFill>
        <p:spPr>
          <a:xfrm>
            <a:off x="6096000" y="4891606"/>
            <a:ext cx="1828800" cy="1466850"/>
          </a:xfrm>
          <a:prstGeom prst="rect">
            <a:avLst/>
          </a:prstGeom>
        </p:spPr>
      </p:pic>
      <p:pic>
        <p:nvPicPr>
          <p:cNvPr id="7" name="Picture 6"/>
          <p:cNvPicPr>
            <a:picLocks noChangeAspect="1"/>
          </p:cNvPicPr>
          <p:nvPr/>
        </p:nvPicPr>
        <p:blipFill>
          <a:blip r:embed="rId6"/>
          <a:stretch>
            <a:fillRect/>
          </a:stretch>
        </p:blipFill>
        <p:spPr>
          <a:xfrm>
            <a:off x="4003933" y="3121198"/>
            <a:ext cx="1981200" cy="1562100"/>
          </a:xfrm>
          <a:prstGeom prst="rect">
            <a:avLst/>
          </a:prstGeom>
        </p:spPr>
      </p:pic>
      <p:pic>
        <p:nvPicPr>
          <p:cNvPr id="8" name="Picture 7"/>
          <p:cNvPicPr>
            <a:picLocks noChangeAspect="1"/>
          </p:cNvPicPr>
          <p:nvPr/>
        </p:nvPicPr>
        <p:blipFill>
          <a:blip r:embed="rId7"/>
          <a:stretch>
            <a:fillRect/>
          </a:stretch>
        </p:blipFill>
        <p:spPr>
          <a:xfrm>
            <a:off x="7400266" y="1689825"/>
            <a:ext cx="2172735" cy="1984823"/>
          </a:xfrm>
          <a:prstGeom prst="rect">
            <a:avLst/>
          </a:prstGeom>
        </p:spPr>
      </p:pic>
    </p:spTree>
    <p:extLst>
      <p:ext uri="{BB962C8B-B14F-4D97-AF65-F5344CB8AC3E}">
        <p14:creationId xmlns:p14="http://schemas.microsoft.com/office/powerpoint/2010/main" val="3525896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GB" altLang="en-US" sz="4000" dirty="0" err="1">
                <a:solidFill>
                  <a:srgbClr val="0070C0"/>
                </a:solidFill>
                <a:latin typeface="Georgia" panose="02040502050405020303" pitchFamily="18" charset="0"/>
              </a:rPr>
              <a:t>Periwound</a:t>
            </a:r>
            <a:r>
              <a:rPr lang="en-GB" altLang="en-US" sz="4000" dirty="0">
                <a:solidFill>
                  <a:srgbClr val="0070C0"/>
                </a:solidFill>
                <a:latin typeface="Georgia" panose="02040502050405020303" pitchFamily="18" charset="0"/>
              </a:rPr>
              <a:t> Skin</a:t>
            </a:r>
          </a:p>
        </p:txBody>
      </p:sp>
      <p:sp>
        <p:nvSpPr>
          <p:cNvPr id="18435" name="Content Placeholder 2"/>
          <p:cNvSpPr>
            <a:spLocks noGrp="1"/>
          </p:cNvSpPr>
          <p:nvPr>
            <p:ph sz="half" idx="1"/>
          </p:nvPr>
        </p:nvSpPr>
        <p:spPr/>
        <p:txBody>
          <a:bodyPr/>
          <a:lstStyle/>
          <a:p>
            <a:pPr eaLnBrk="1" hangingPunct="1"/>
            <a:endParaRPr lang="en-GB" altLang="en-US" sz="3600" dirty="0"/>
          </a:p>
          <a:p>
            <a:pPr eaLnBrk="1" hangingPunct="1"/>
            <a:r>
              <a:rPr lang="en-GB" altLang="en-US" dirty="0">
                <a:latin typeface="Georgia" panose="02040502050405020303" pitchFamily="18" charset="0"/>
              </a:rPr>
              <a:t>Maceration</a:t>
            </a:r>
          </a:p>
          <a:p>
            <a:pPr eaLnBrk="1" hangingPunct="1"/>
            <a:r>
              <a:rPr lang="en-GB" altLang="en-US" dirty="0">
                <a:latin typeface="Georgia" panose="02040502050405020303" pitchFamily="18" charset="0"/>
              </a:rPr>
              <a:t>Excoriation</a:t>
            </a:r>
          </a:p>
          <a:p>
            <a:pPr eaLnBrk="1" hangingPunct="1"/>
            <a:r>
              <a:rPr lang="en-GB" altLang="en-US" dirty="0">
                <a:latin typeface="Georgia" panose="02040502050405020303" pitchFamily="18" charset="0"/>
              </a:rPr>
              <a:t>Dry skin</a:t>
            </a:r>
          </a:p>
          <a:p>
            <a:pPr eaLnBrk="1" hangingPunct="1"/>
            <a:r>
              <a:rPr lang="en-GB" altLang="en-US" dirty="0">
                <a:latin typeface="Georgia" panose="02040502050405020303" pitchFamily="18" charset="0"/>
              </a:rPr>
              <a:t>Hyperkeratosis </a:t>
            </a:r>
          </a:p>
          <a:p>
            <a:pPr eaLnBrk="1" hangingPunct="1"/>
            <a:r>
              <a:rPr lang="en-GB" altLang="en-US" dirty="0">
                <a:latin typeface="Georgia" panose="02040502050405020303" pitchFamily="18" charset="0"/>
              </a:rPr>
              <a:t>Callus </a:t>
            </a:r>
          </a:p>
          <a:p>
            <a:pPr eaLnBrk="1" hangingPunct="1">
              <a:buFont typeface="Arial" panose="020B0604020202020204" pitchFamily="34" charset="0"/>
              <a:buNone/>
            </a:pPr>
            <a:endParaRPr lang="en-GB" altLang="en-US" sz="3600" dirty="0"/>
          </a:p>
        </p:txBody>
      </p:sp>
      <p:sp>
        <p:nvSpPr>
          <p:cNvPr id="18436" name="Content Placeholder 1"/>
          <p:cNvSpPr>
            <a:spLocks noGrp="1"/>
          </p:cNvSpPr>
          <p:nvPr>
            <p:ph sz="half" idx="2"/>
          </p:nvPr>
        </p:nvSpPr>
        <p:spPr/>
        <p:txBody>
          <a:bodyPr/>
          <a:lstStyle/>
          <a:p>
            <a:endParaRPr lang="en-US" altLang="en-US" sz="3600" dirty="0"/>
          </a:p>
          <a:p>
            <a:r>
              <a:rPr lang="en-US" altLang="en-US" dirty="0" err="1">
                <a:latin typeface="Georgia" panose="02040502050405020303" pitchFamily="18" charset="0"/>
              </a:rPr>
              <a:t>Oedema</a:t>
            </a:r>
            <a:endParaRPr lang="en-US" altLang="en-US" dirty="0">
              <a:latin typeface="Georgia" panose="02040502050405020303" pitchFamily="18" charset="0"/>
            </a:endParaRPr>
          </a:p>
          <a:p>
            <a:r>
              <a:rPr lang="en-US" altLang="en-US" dirty="0">
                <a:latin typeface="Georgia" panose="02040502050405020303" pitchFamily="18" charset="0"/>
              </a:rPr>
              <a:t>Perfusion </a:t>
            </a:r>
          </a:p>
          <a:p>
            <a:r>
              <a:rPr lang="en-US" altLang="en-US" dirty="0">
                <a:latin typeface="Georgia" panose="02040502050405020303" pitchFamily="18" charset="0"/>
              </a:rPr>
              <a:t>Inflammation</a:t>
            </a:r>
          </a:p>
          <a:p>
            <a:r>
              <a:rPr lang="en-US" altLang="en-US" dirty="0">
                <a:latin typeface="Georgia" panose="02040502050405020303" pitchFamily="18" charset="0"/>
              </a:rPr>
              <a:t>Eczema </a:t>
            </a:r>
          </a:p>
        </p:txBody>
      </p:sp>
      <p:pic>
        <p:nvPicPr>
          <p:cNvPr id="5" name="Picture 4"/>
          <p:cNvPicPr>
            <a:picLocks noChangeAspect="1"/>
          </p:cNvPicPr>
          <p:nvPr/>
        </p:nvPicPr>
        <p:blipFill>
          <a:blip r:embed="rId2"/>
          <a:stretch>
            <a:fillRect/>
          </a:stretch>
        </p:blipFill>
        <p:spPr>
          <a:xfrm>
            <a:off x="9573001" y="118191"/>
            <a:ext cx="2402032" cy="1639966"/>
          </a:xfrm>
          <a:prstGeom prst="rect">
            <a:avLst/>
          </a:prstGeom>
        </p:spPr>
      </p:pic>
    </p:spTree>
    <p:extLst>
      <p:ext uri="{BB962C8B-B14F-4D97-AF65-F5344CB8AC3E}">
        <p14:creationId xmlns:p14="http://schemas.microsoft.com/office/powerpoint/2010/main" val="1670220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GB" altLang="en-US" sz="4000" dirty="0">
                <a:solidFill>
                  <a:srgbClr val="0070C0"/>
                </a:solidFill>
                <a:latin typeface="Georgia" panose="02040502050405020303" pitchFamily="18" charset="0"/>
              </a:rPr>
              <a:t>Abnormal Wound Healing </a:t>
            </a:r>
          </a:p>
        </p:txBody>
      </p:sp>
      <p:sp>
        <p:nvSpPr>
          <p:cNvPr id="19459" name="Rectangle 3"/>
          <p:cNvSpPr>
            <a:spLocks noGrp="1" noChangeArrowheads="1"/>
          </p:cNvSpPr>
          <p:nvPr>
            <p:ph type="body" idx="1"/>
          </p:nvPr>
        </p:nvSpPr>
        <p:spPr/>
        <p:txBody>
          <a:bodyPr/>
          <a:lstStyle/>
          <a:p>
            <a:pPr marL="0" indent="0" eaLnBrk="1" hangingPunct="1">
              <a:buNone/>
            </a:pPr>
            <a:endParaRPr lang="en-GB" altLang="en-US" dirty="0"/>
          </a:p>
          <a:p>
            <a:pPr eaLnBrk="1" hangingPunct="1"/>
            <a:r>
              <a:rPr lang="en-GB" altLang="en-US" dirty="0">
                <a:latin typeface="Georgia" panose="02040502050405020303" pitchFamily="18" charset="0"/>
              </a:rPr>
              <a:t>Absence of granulation </a:t>
            </a:r>
          </a:p>
          <a:p>
            <a:pPr eaLnBrk="1" hangingPunct="1"/>
            <a:r>
              <a:rPr lang="en-GB" altLang="en-US" dirty="0">
                <a:latin typeface="Georgia" panose="02040502050405020303" pitchFamily="18" charset="0"/>
              </a:rPr>
              <a:t>Chronic inflammation </a:t>
            </a:r>
          </a:p>
          <a:p>
            <a:pPr eaLnBrk="1" hangingPunct="1"/>
            <a:r>
              <a:rPr lang="en-GB" altLang="en-US" dirty="0">
                <a:latin typeface="Georgia" panose="02040502050405020303" pitchFamily="18" charset="0"/>
              </a:rPr>
              <a:t>Over granulation</a:t>
            </a:r>
          </a:p>
          <a:p>
            <a:pPr eaLnBrk="1" hangingPunct="1"/>
            <a:r>
              <a:rPr lang="en-GB" altLang="en-US" dirty="0">
                <a:latin typeface="Georgia" panose="02040502050405020303" pitchFamily="18" charset="0"/>
              </a:rPr>
              <a:t>Failure of epithelialisation</a:t>
            </a:r>
          </a:p>
          <a:p>
            <a:pPr eaLnBrk="1" hangingPunct="1"/>
            <a:r>
              <a:rPr lang="en-GB" altLang="en-US" dirty="0">
                <a:latin typeface="Georgia" panose="02040502050405020303" pitchFamily="18" charset="0"/>
              </a:rPr>
              <a:t>Wound contamination, colonisation, infection</a:t>
            </a:r>
          </a:p>
          <a:p>
            <a:pPr eaLnBrk="1" hangingPunct="1"/>
            <a:endParaRPr lang="en-GB" altLang="en-US" dirty="0"/>
          </a:p>
        </p:txBody>
      </p:sp>
      <p:pic>
        <p:nvPicPr>
          <p:cNvPr id="4" name="Picture 3"/>
          <p:cNvPicPr>
            <a:picLocks noChangeAspect="1"/>
          </p:cNvPicPr>
          <p:nvPr/>
        </p:nvPicPr>
        <p:blipFill>
          <a:blip r:embed="rId2"/>
          <a:stretch>
            <a:fillRect/>
          </a:stretch>
        </p:blipFill>
        <p:spPr>
          <a:xfrm>
            <a:off x="9573001" y="118191"/>
            <a:ext cx="2402032" cy="1639966"/>
          </a:xfrm>
          <a:prstGeom prst="rect">
            <a:avLst/>
          </a:prstGeom>
        </p:spPr>
      </p:pic>
    </p:spTree>
    <p:extLst>
      <p:ext uri="{BB962C8B-B14F-4D97-AF65-F5344CB8AC3E}">
        <p14:creationId xmlns:p14="http://schemas.microsoft.com/office/powerpoint/2010/main" val="1428390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normAutofit/>
          </a:bodyPr>
          <a:lstStyle/>
          <a:p>
            <a:pPr eaLnBrk="1" hangingPunct="1"/>
            <a:r>
              <a:rPr lang="en-GB" altLang="en-US" sz="4000" dirty="0">
                <a:solidFill>
                  <a:srgbClr val="0070C0"/>
                </a:solidFill>
                <a:latin typeface="Georgia" panose="02040502050405020303" pitchFamily="18" charset="0"/>
              </a:rPr>
              <a:t>Factors Delaying Healing</a:t>
            </a:r>
          </a:p>
        </p:txBody>
      </p:sp>
      <p:sp>
        <p:nvSpPr>
          <p:cNvPr id="20483" name="Rectangle 5"/>
          <p:cNvSpPr>
            <a:spLocks noGrp="1" noChangeArrowheads="1"/>
          </p:cNvSpPr>
          <p:nvPr>
            <p:ph type="body" sz="half" idx="1"/>
          </p:nvPr>
        </p:nvSpPr>
        <p:spPr/>
        <p:txBody>
          <a:bodyPr/>
          <a:lstStyle/>
          <a:p>
            <a:pPr eaLnBrk="1" hangingPunct="1"/>
            <a:r>
              <a:rPr lang="en-GB" altLang="en-US" dirty="0">
                <a:latin typeface="Georgia" panose="02040502050405020303" pitchFamily="18" charset="0"/>
              </a:rPr>
              <a:t>Age </a:t>
            </a:r>
          </a:p>
          <a:p>
            <a:pPr eaLnBrk="1" hangingPunct="1"/>
            <a:r>
              <a:rPr lang="en-GB" altLang="en-US" dirty="0">
                <a:latin typeface="Georgia" panose="02040502050405020303" pitchFamily="18" charset="0"/>
              </a:rPr>
              <a:t>Concomitant disease</a:t>
            </a:r>
          </a:p>
          <a:p>
            <a:pPr eaLnBrk="1" hangingPunct="1"/>
            <a:r>
              <a:rPr lang="en-GB" altLang="en-US" dirty="0">
                <a:latin typeface="Georgia" panose="02040502050405020303" pitchFamily="18" charset="0"/>
              </a:rPr>
              <a:t>Medication</a:t>
            </a:r>
          </a:p>
          <a:p>
            <a:pPr eaLnBrk="1" hangingPunct="1"/>
            <a:r>
              <a:rPr lang="en-GB" altLang="en-US" dirty="0">
                <a:latin typeface="Georgia" panose="02040502050405020303" pitchFamily="18" charset="0"/>
              </a:rPr>
              <a:t>Nutrition</a:t>
            </a:r>
          </a:p>
          <a:p>
            <a:pPr eaLnBrk="1" hangingPunct="1"/>
            <a:r>
              <a:rPr lang="en-GB" altLang="en-US" dirty="0">
                <a:latin typeface="Georgia" panose="02040502050405020303" pitchFamily="18" charset="0"/>
              </a:rPr>
              <a:t>Infection</a:t>
            </a:r>
          </a:p>
          <a:p>
            <a:pPr eaLnBrk="1" hangingPunct="1"/>
            <a:r>
              <a:rPr lang="en-GB" altLang="en-US" dirty="0">
                <a:latin typeface="Georgia" panose="02040502050405020303" pitchFamily="18" charset="0"/>
              </a:rPr>
              <a:t>Anaemia</a:t>
            </a:r>
          </a:p>
          <a:p>
            <a:pPr eaLnBrk="1" hangingPunct="1"/>
            <a:r>
              <a:rPr lang="en-GB" altLang="en-US" dirty="0">
                <a:latin typeface="Georgia" panose="02040502050405020303" pitchFamily="18" charset="0"/>
              </a:rPr>
              <a:t>Psycho/social</a:t>
            </a:r>
          </a:p>
        </p:txBody>
      </p:sp>
      <p:sp>
        <p:nvSpPr>
          <p:cNvPr id="20484" name="Rectangle 6"/>
          <p:cNvSpPr>
            <a:spLocks noGrp="1" noChangeArrowheads="1"/>
          </p:cNvSpPr>
          <p:nvPr>
            <p:ph type="body" sz="half" idx="2"/>
          </p:nvPr>
        </p:nvSpPr>
        <p:spPr/>
        <p:txBody>
          <a:bodyPr/>
          <a:lstStyle/>
          <a:p>
            <a:pPr eaLnBrk="1" hangingPunct="1"/>
            <a:r>
              <a:rPr lang="en-GB" altLang="en-US" dirty="0">
                <a:latin typeface="Georgia" panose="02040502050405020303" pitchFamily="18" charset="0"/>
              </a:rPr>
              <a:t>Excess necrosis </a:t>
            </a:r>
          </a:p>
          <a:p>
            <a:pPr eaLnBrk="1" hangingPunct="1"/>
            <a:r>
              <a:rPr lang="en-GB" altLang="en-US" dirty="0">
                <a:latin typeface="Georgia" panose="02040502050405020303" pitchFamily="18" charset="0"/>
              </a:rPr>
              <a:t>Impaired drainage </a:t>
            </a:r>
          </a:p>
          <a:p>
            <a:pPr eaLnBrk="1" hangingPunct="1"/>
            <a:r>
              <a:rPr lang="en-GB" altLang="en-US" dirty="0">
                <a:latin typeface="Georgia" panose="02040502050405020303" pitchFamily="18" charset="0"/>
              </a:rPr>
              <a:t>Excess exudate </a:t>
            </a:r>
          </a:p>
          <a:p>
            <a:pPr eaLnBrk="1" hangingPunct="1"/>
            <a:r>
              <a:rPr lang="en-GB" altLang="en-US" dirty="0">
                <a:latin typeface="Georgia" panose="02040502050405020303" pitchFamily="18" charset="0"/>
              </a:rPr>
              <a:t>Repeated trauma</a:t>
            </a:r>
          </a:p>
          <a:p>
            <a:pPr eaLnBrk="1" hangingPunct="1"/>
            <a:r>
              <a:rPr lang="en-GB" altLang="en-US" dirty="0">
                <a:latin typeface="Georgia" panose="02040502050405020303" pitchFamily="18" charset="0"/>
              </a:rPr>
              <a:t>Presence of foreign body</a:t>
            </a:r>
          </a:p>
          <a:p>
            <a:pPr eaLnBrk="1" hangingPunct="1"/>
            <a:r>
              <a:rPr lang="en-GB" altLang="en-US" dirty="0">
                <a:latin typeface="Georgia" panose="02040502050405020303" pitchFamily="18" charset="0"/>
              </a:rPr>
              <a:t>Inappropriate treatment </a:t>
            </a:r>
          </a:p>
        </p:txBody>
      </p:sp>
      <p:pic>
        <p:nvPicPr>
          <p:cNvPr id="5" name="Picture 4"/>
          <p:cNvPicPr>
            <a:picLocks noChangeAspect="1"/>
          </p:cNvPicPr>
          <p:nvPr/>
        </p:nvPicPr>
        <p:blipFill>
          <a:blip r:embed="rId2"/>
          <a:stretch>
            <a:fillRect/>
          </a:stretch>
        </p:blipFill>
        <p:spPr>
          <a:xfrm>
            <a:off x="9573001" y="118191"/>
            <a:ext cx="2402032" cy="1639966"/>
          </a:xfrm>
          <a:prstGeom prst="rect">
            <a:avLst/>
          </a:prstGeom>
        </p:spPr>
      </p:pic>
    </p:spTree>
    <p:extLst>
      <p:ext uri="{BB962C8B-B14F-4D97-AF65-F5344CB8AC3E}">
        <p14:creationId xmlns:p14="http://schemas.microsoft.com/office/powerpoint/2010/main" val="3447165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eaLnBrk="1" hangingPunct="1"/>
            <a:r>
              <a:rPr lang="en-GB" altLang="en-US" sz="4000" dirty="0">
                <a:solidFill>
                  <a:srgbClr val="0070C0"/>
                </a:solidFill>
                <a:latin typeface="Georgia" panose="02040502050405020303" pitchFamily="18" charset="0"/>
              </a:rPr>
              <a:t>Conclusion</a:t>
            </a:r>
          </a:p>
        </p:txBody>
      </p:sp>
      <p:sp>
        <p:nvSpPr>
          <p:cNvPr id="26627" name="Content Placeholder 2"/>
          <p:cNvSpPr>
            <a:spLocks noGrp="1"/>
          </p:cNvSpPr>
          <p:nvPr>
            <p:ph idx="1"/>
          </p:nvPr>
        </p:nvSpPr>
        <p:spPr/>
        <p:txBody>
          <a:bodyPr>
            <a:normAutofit/>
          </a:bodyPr>
          <a:lstStyle/>
          <a:p>
            <a:pPr marL="0">
              <a:lnSpc>
                <a:spcPct val="80000"/>
              </a:lnSpc>
              <a:spcBef>
                <a:spcPts val="563"/>
              </a:spcBef>
              <a:buNone/>
            </a:pPr>
            <a:r>
              <a:rPr lang="en-GB" altLang="en-US" dirty="0">
                <a:latin typeface="Georgia" panose="02040502050405020303" pitchFamily="18" charset="0"/>
              </a:rPr>
              <a:t>It is essential in wound management that the clinician understands the process of wound repair, can accurately assess the patient and the wound and, as a result, can identify the aetiology so optimal wound management is provided. </a:t>
            </a:r>
          </a:p>
          <a:p>
            <a:pPr marL="0">
              <a:lnSpc>
                <a:spcPct val="80000"/>
              </a:lnSpc>
              <a:spcBef>
                <a:spcPts val="563"/>
              </a:spcBef>
              <a:buNone/>
            </a:pPr>
            <a:endParaRPr lang="en-GB" altLang="en-US" dirty="0">
              <a:latin typeface="Georgia" panose="02040502050405020303" pitchFamily="18" charset="0"/>
            </a:endParaRPr>
          </a:p>
          <a:p>
            <a:pPr marL="0">
              <a:lnSpc>
                <a:spcPct val="80000"/>
              </a:lnSpc>
              <a:spcBef>
                <a:spcPts val="563"/>
              </a:spcBef>
              <a:buNone/>
            </a:pPr>
            <a:r>
              <a:rPr lang="en-GB" altLang="en-US" dirty="0">
                <a:latin typeface="Georgia" panose="02040502050405020303" pitchFamily="18" charset="0"/>
              </a:rPr>
              <a:t>Wounds sometimes fail to heal or become stalled. </a:t>
            </a:r>
          </a:p>
          <a:p>
            <a:pPr marL="0">
              <a:lnSpc>
                <a:spcPct val="80000"/>
              </a:lnSpc>
              <a:spcBef>
                <a:spcPts val="563"/>
              </a:spcBef>
              <a:buNone/>
            </a:pPr>
            <a:r>
              <a:rPr lang="en-GB" altLang="en-US" dirty="0">
                <a:latin typeface="Georgia" panose="02040502050405020303" pitchFamily="18" charset="0"/>
              </a:rPr>
              <a:t>If this is not recognised promptly then this can cause pain and distress for the patient and will increase the financial burden of managing the wound.</a:t>
            </a:r>
          </a:p>
        </p:txBody>
      </p:sp>
      <p:pic>
        <p:nvPicPr>
          <p:cNvPr id="4" name="Picture 3"/>
          <p:cNvPicPr>
            <a:picLocks noChangeAspect="1"/>
          </p:cNvPicPr>
          <p:nvPr/>
        </p:nvPicPr>
        <p:blipFill>
          <a:blip r:embed="rId2"/>
          <a:stretch>
            <a:fillRect/>
          </a:stretch>
        </p:blipFill>
        <p:spPr>
          <a:xfrm>
            <a:off x="9573001" y="118191"/>
            <a:ext cx="2402032" cy="1639966"/>
          </a:xfrm>
          <a:prstGeom prst="rect">
            <a:avLst/>
          </a:prstGeom>
        </p:spPr>
      </p:pic>
    </p:spTree>
    <p:extLst>
      <p:ext uri="{BB962C8B-B14F-4D97-AF65-F5344CB8AC3E}">
        <p14:creationId xmlns:p14="http://schemas.microsoft.com/office/powerpoint/2010/main" val="1970885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2982"/>
            <a:ext cx="10515600" cy="1325563"/>
          </a:xfrm>
        </p:spPr>
        <p:txBody>
          <a:bodyPr>
            <a:normAutofit fontScale="90000"/>
          </a:bodyPr>
          <a:lstStyle/>
          <a:p>
            <a:pPr algn="ctr"/>
            <a:r>
              <a:rPr lang="en-GB" dirty="0"/>
              <a:t/>
            </a:r>
            <a:br>
              <a:rPr lang="en-GB" dirty="0"/>
            </a:br>
            <a:r>
              <a:rPr lang="en-GB" dirty="0"/>
              <a:t/>
            </a:r>
            <a:br>
              <a:rPr lang="en-GB" dirty="0"/>
            </a:br>
            <a:r>
              <a:rPr lang="en-GB" b="1" dirty="0">
                <a:solidFill>
                  <a:schemeClr val="accent1">
                    <a:lumMod val="75000"/>
                  </a:schemeClr>
                </a:solidFill>
                <a:latin typeface="Georgia"/>
              </a:rPr>
              <a:t>Types of Wound Healing</a:t>
            </a:r>
            <a:r>
              <a:rPr lang="en-GB" dirty="0"/>
              <a:t/>
            </a:r>
            <a:br>
              <a:rPr lang="en-GB" dirty="0"/>
            </a:br>
            <a:r>
              <a:rPr lang="en-GB" dirty="0"/>
              <a:t/>
            </a:r>
            <a:br>
              <a:rPr lang="en-GB" dirty="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370402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accent1">
                    <a:lumMod val="75000"/>
                  </a:schemeClr>
                </a:solidFill>
                <a:latin typeface="Georgia"/>
              </a:rPr>
              <a:t>Primary Intention</a:t>
            </a:r>
            <a:endParaRPr lang="en-GB" sz="4000" dirty="0">
              <a:solidFill>
                <a:schemeClr val="accent1">
                  <a:lumMod val="75000"/>
                </a:schemeClr>
              </a:solidFill>
            </a:endParaRPr>
          </a:p>
        </p:txBody>
      </p:sp>
      <p:sp>
        <p:nvSpPr>
          <p:cNvPr id="3" name="Content Placeholder 2"/>
          <p:cNvSpPr>
            <a:spLocks noGrp="1"/>
          </p:cNvSpPr>
          <p:nvPr>
            <p:ph sz="half" idx="1"/>
          </p:nvPr>
        </p:nvSpPr>
        <p:spPr/>
        <p:txBody>
          <a:bodyPr>
            <a:normAutofit/>
          </a:bodyPr>
          <a:lstStyle/>
          <a:p>
            <a:pPr marL="274320" lvl="0" indent="-274320">
              <a:lnSpc>
                <a:spcPct val="100000"/>
              </a:lnSpc>
              <a:spcBef>
                <a:spcPct val="20000"/>
              </a:spcBef>
              <a:buSzPct val="85000"/>
              <a:buFont typeface="Wingdings 2"/>
              <a:buChar char=""/>
            </a:pPr>
            <a:r>
              <a:rPr lang="en-GB" sz="2000" dirty="0">
                <a:solidFill>
                  <a:prstClr val="black"/>
                </a:solidFill>
                <a:latin typeface="Georgia"/>
              </a:rPr>
              <a:t>Primary intention healing refers to a wound where the edges have been brought together by skin adhesives, sutures and staples (</a:t>
            </a:r>
            <a:r>
              <a:rPr lang="en-GB" sz="2000" dirty="0" err="1">
                <a:solidFill>
                  <a:prstClr val="black"/>
                </a:solidFill>
                <a:latin typeface="Georgia"/>
              </a:rPr>
              <a:t>Gray</a:t>
            </a:r>
            <a:r>
              <a:rPr lang="en-GB" sz="2000" dirty="0">
                <a:solidFill>
                  <a:prstClr val="black"/>
                </a:solidFill>
                <a:latin typeface="Georgia"/>
              </a:rPr>
              <a:t> et al, 2006).</a:t>
            </a:r>
          </a:p>
          <a:p>
            <a:pPr marL="0" lvl="0" indent="0">
              <a:lnSpc>
                <a:spcPct val="100000"/>
              </a:lnSpc>
              <a:spcBef>
                <a:spcPct val="20000"/>
              </a:spcBef>
              <a:buClr>
                <a:srgbClr val="D16349"/>
              </a:buClr>
              <a:buSzPct val="85000"/>
              <a:buNone/>
            </a:pPr>
            <a:endParaRPr lang="en-GB" sz="1800" dirty="0">
              <a:solidFill>
                <a:prstClr val="black"/>
              </a:solidFill>
              <a:latin typeface="Georgia"/>
            </a:endParaRPr>
          </a:p>
          <a:p>
            <a:pPr marL="0" lvl="0" indent="0">
              <a:lnSpc>
                <a:spcPct val="100000"/>
              </a:lnSpc>
              <a:spcBef>
                <a:spcPct val="20000"/>
              </a:spcBef>
              <a:buClr>
                <a:srgbClr val="D16349"/>
              </a:buClr>
              <a:buSzPct val="85000"/>
              <a:buNone/>
            </a:pPr>
            <a:r>
              <a:rPr lang="en-GB" sz="1800" dirty="0">
                <a:solidFill>
                  <a:prstClr val="black"/>
                </a:solidFill>
                <a:latin typeface="Georgia"/>
              </a:rPr>
              <a:t>Suture                                blood clot</a:t>
            </a:r>
          </a:p>
          <a:p>
            <a:pPr marL="0" indent="0">
              <a:lnSpc>
                <a:spcPct val="100000"/>
              </a:lnSpc>
              <a:spcBef>
                <a:spcPct val="20000"/>
              </a:spcBef>
              <a:buClr>
                <a:srgbClr val="D16349"/>
              </a:buClr>
              <a:buSzPct val="85000"/>
              <a:buNone/>
            </a:pPr>
            <a:r>
              <a:rPr lang="en-GB" sz="2200" b="1" dirty="0">
                <a:solidFill>
                  <a:srgbClr val="FFFFFF"/>
                </a:solidFill>
                <a:latin typeface="Georgia"/>
              </a:rPr>
              <a:t>on can be</a:t>
            </a:r>
            <a:endParaRPr lang="en-GB" dirty="0"/>
          </a:p>
        </p:txBody>
      </p:sp>
      <p:pic>
        <p:nvPicPr>
          <p:cNvPr id="5" name="Picture 4"/>
          <p:cNvPicPr>
            <a:picLocks noChangeAspect="1"/>
          </p:cNvPicPr>
          <p:nvPr/>
        </p:nvPicPr>
        <p:blipFill>
          <a:blip r:embed="rId2"/>
          <a:stretch>
            <a:fillRect/>
          </a:stretch>
        </p:blipFill>
        <p:spPr>
          <a:xfrm>
            <a:off x="9626010" y="118191"/>
            <a:ext cx="2402032" cy="1639966"/>
          </a:xfrm>
          <a:prstGeom prst="rect">
            <a:avLst/>
          </a:prstGeom>
        </p:spPr>
      </p:pic>
      <p:pic>
        <p:nvPicPr>
          <p:cNvPr id="4" name="Picture 3"/>
          <p:cNvPicPr>
            <a:picLocks noChangeAspect="1"/>
          </p:cNvPicPr>
          <p:nvPr/>
        </p:nvPicPr>
        <p:blipFill>
          <a:blip r:embed="rId3"/>
          <a:stretch>
            <a:fillRect/>
          </a:stretch>
        </p:blipFill>
        <p:spPr>
          <a:xfrm>
            <a:off x="1311446" y="4000407"/>
            <a:ext cx="2810500" cy="2115495"/>
          </a:xfrm>
          <a:prstGeom prst="rect">
            <a:avLst/>
          </a:prstGeom>
        </p:spPr>
      </p:pic>
      <p:sp>
        <p:nvSpPr>
          <p:cNvPr id="7" name="Content Placeholder 6"/>
          <p:cNvSpPr>
            <a:spLocks noGrp="1"/>
          </p:cNvSpPr>
          <p:nvPr>
            <p:ph sz="half" idx="2"/>
          </p:nvPr>
        </p:nvSpPr>
        <p:spPr/>
        <p:txBody>
          <a:bodyPr/>
          <a:lstStyle/>
          <a:p>
            <a:pPr marL="274320" lvl="0" indent="-274320">
              <a:lnSpc>
                <a:spcPct val="100000"/>
              </a:lnSpc>
              <a:spcBef>
                <a:spcPct val="20000"/>
              </a:spcBef>
              <a:buSzPct val="85000"/>
              <a:buFont typeface="Wingdings 2"/>
              <a:buChar char=""/>
            </a:pPr>
            <a:r>
              <a:rPr lang="en-GB" sz="1900" dirty="0">
                <a:solidFill>
                  <a:prstClr val="black"/>
                </a:solidFill>
                <a:latin typeface="Georgia"/>
              </a:rPr>
              <a:t>Involves epidermis and dermis without total penetration of dermis healing by process of epithelialisation.</a:t>
            </a:r>
          </a:p>
          <a:p>
            <a:pPr marL="274320" lvl="0" indent="-274320">
              <a:lnSpc>
                <a:spcPct val="100000"/>
              </a:lnSpc>
              <a:spcBef>
                <a:spcPct val="20000"/>
              </a:spcBef>
              <a:buSzPct val="85000"/>
              <a:buFont typeface="Wingdings 2"/>
              <a:buChar char=""/>
            </a:pPr>
            <a:r>
              <a:rPr lang="en-GB" sz="1900" dirty="0">
                <a:solidFill>
                  <a:prstClr val="black"/>
                </a:solidFill>
                <a:latin typeface="Georgia"/>
              </a:rPr>
              <a:t>When wound edges are brought together so that they are adjacent to each other (re-approximated). </a:t>
            </a:r>
          </a:p>
          <a:p>
            <a:pPr marL="274320" lvl="0" indent="-274320">
              <a:lnSpc>
                <a:spcPct val="100000"/>
              </a:lnSpc>
              <a:spcBef>
                <a:spcPct val="20000"/>
              </a:spcBef>
              <a:buSzPct val="85000"/>
              <a:buFont typeface="Wingdings 2"/>
              <a:buChar char=""/>
            </a:pPr>
            <a:r>
              <a:rPr lang="en-GB" sz="1900" dirty="0">
                <a:solidFill>
                  <a:prstClr val="black"/>
                </a:solidFill>
                <a:latin typeface="Georgia"/>
              </a:rPr>
              <a:t>Wound closure is performed with sutures (stitches), staples, or adhesive tape.</a:t>
            </a:r>
          </a:p>
          <a:p>
            <a:pPr marL="274320" lvl="0" indent="-274320">
              <a:lnSpc>
                <a:spcPct val="100000"/>
              </a:lnSpc>
              <a:spcBef>
                <a:spcPct val="20000"/>
              </a:spcBef>
              <a:buSzPct val="85000"/>
              <a:buFont typeface="Wingdings 2"/>
              <a:buChar char=""/>
            </a:pPr>
            <a:r>
              <a:rPr lang="en-GB" sz="1900" dirty="0">
                <a:solidFill>
                  <a:prstClr val="black"/>
                </a:solidFill>
                <a:latin typeface="Georgia"/>
              </a:rPr>
              <a:t>Minimises scarring. </a:t>
            </a:r>
          </a:p>
          <a:p>
            <a:pPr marL="274320" lvl="0" indent="-274320">
              <a:lnSpc>
                <a:spcPct val="100000"/>
              </a:lnSpc>
              <a:spcBef>
                <a:spcPct val="20000"/>
              </a:spcBef>
              <a:buSzPct val="85000"/>
              <a:buFont typeface="Wingdings 2"/>
              <a:buChar char=""/>
            </a:pPr>
            <a:r>
              <a:rPr lang="en-GB" sz="1900" dirty="0">
                <a:solidFill>
                  <a:prstClr val="black"/>
                </a:solidFill>
                <a:latin typeface="Georgia"/>
              </a:rPr>
              <a:t>Most surgical wounds heal by primary intention.  </a:t>
            </a:r>
          </a:p>
          <a:p>
            <a:pPr marL="274320" lvl="0" indent="-274320">
              <a:lnSpc>
                <a:spcPct val="100000"/>
              </a:lnSpc>
              <a:spcBef>
                <a:spcPct val="20000"/>
              </a:spcBef>
              <a:buSzPct val="85000"/>
              <a:buFont typeface="Wingdings 2"/>
              <a:buChar char=""/>
            </a:pPr>
            <a:r>
              <a:rPr lang="en-GB" sz="1900" dirty="0">
                <a:solidFill>
                  <a:prstClr val="black"/>
                </a:solidFill>
                <a:latin typeface="Georgia"/>
              </a:rPr>
              <a:t>Healing rapid.</a:t>
            </a:r>
            <a:endParaRPr lang="en-GB" dirty="0"/>
          </a:p>
        </p:txBody>
      </p:sp>
      <p:cxnSp>
        <p:nvCxnSpPr>
          <p:cNvPr id="10" name="Straight Arrow Connector 9"/>
          <p:cNvCxnSpPr/>
          <p:nvPr/>
        </p:nvCxnSpPr>
        <p:spPr>
          <a:xfrm flipV="1">
            <a:off x="2835965" y="3657600"/>
            <a:ext cx="993913"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696278" y="3657600"/>
            <a:ext cx="887896" cy="342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8763000" y="5166898"/>
            <a:ext cx="2981325" cy="1533525"/>
          </a:xfrm>
          <a:prstGeom prst="rect">
            <a:avLst/>
          </a:prstGeom>
        </p:spPr>
      </p:pic>
    </p:spTree>
    <p:extLst>
      <p:ext uri="{BB962C8B-B14F-4D97-AF65-F5344CB8AC3E}">
        <p14:creationId xmlns:p14="http://schemas.microsoft.com/office/powerpoint/2010/main" val="10767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solidFill>
                  <a:schemeClr val="accent1">
                    <a:lumMod val="75000"/>
                  </a:schemeClr>
                </a:solidFill>
                <a:latin typeface="Georgia"/>
              </a:rPr>
              <a:t>Secondary Intention:</a:t>
            </a:r>
            <a:r>
              <a:rPr lang="en-GB" dirty="0"/>
              <a:t/>
            </a:r>
            <a:br>
              <a:rPr lang="en-GB" dirty="0"/>
            </a:br>
            <a:endParaRPr lang="en-GB" sz="6700" dirty="0">
              <a:latin typeface="Georgia" panose="02040502050405020303" pitchFamily="18" charset="0"/>
            </a:endParaRPr>
          </a:p>
        </p:txBody>
      </p:sp>
      <p:sp>
        <p:nvSpPr>
          <p:cNvPr id="3" name="Content Placeholder 2"/>
          <p:cNvSpPr>
            <a:spLocks noGrp="1"/>
          </p:cNvSpPr>
          <p:nvPr>
            <p:ph idx="1"/>
          </p:nvPr>
        </p:nvSpPr>
        <p:spPr>
          <a:xfrm>
            <a:off x="838200" y="2007067"/>
            <a:ext cx="10515600" cy="4169896"/>
          </a:xfrm>
        </p:spPr>
        <p:txBody>
          <a:bodyPr>
            <a:normAutofit lnSpcReduction="10000"/>
          </a:bodyPr>
          <a:lstStyle/>
          <a:p>
            <a:pPr marL="274320" lvl="0" indent="-274320">
              <a:lnSpc>
                <a:spcPct val="100000"/>
              </a:lnSpc>
              <a:spcBef>
                <a:spcPct val="20000"/>
              </a:spcBef>
              <a:buSzPct val="85000"/>
              <a:buFont typeface="Wingdings 2"/>
              <a:buChar char=""/>
            </a:pPr>
            <a:r>
              <a:rPr lang="en-GB" sz="2500" dirty="0">
                <a:solidFill>
                  <a:prstClr val="black"/>
                </a:solidFill>
                <a:latin typeface="Georgia"/>
              </a:rPr>
              <a:t>Healing by secondary intention occurs when damage has resulted in loss of tissue and where the skin edges cannot be brought together for wound closure (</a:t>
            </a:r>
            <a:r>
              <a:rPr lang="en-GB" sz="2500" dirty="0" err="1">
                <a:solidFill>
                  <a:prstClr val="black"/>
                </a:solidFill>
                <a:latin typeface="Georgia"/>
              </a:rPr>
              <a:t>Benbow</a:t>
            </a:r>
            <a:r>
              <a:rPr lang="en-GB" sz="2500" dirty="0">
                <a:solidFill>
                  <a:prstClr val="black"/>
                </a:solidFill>
                <a:latin typeface="Georgia"/>
              </a:rPr>
              <a:t>, 2005).</a:t>
            </a:r>
          </a:p>
          <a:p>
            <a:pPr marL="274320" lvl="0" indent="-274320">
              <a:lnSpc>
                <a:spcPct val="100000"/>
              </a:lnSpc>
              <a:spcBef>
                <a:spcPct val="20000"/>
              </a:spcBef>
              <a:buSzPct val="85000"/>
              <a:buFont typeface="Wingdings 2"/>
              <a:buChar char=""/>
            </a:pPr>
            <a:endParaRPr lang="en-GB" sz="2500" dirty="0">
              <a:solidFill>
                <a:prstClr val="black"/>
              </a:solidFill>
              <a:latin typeface="Georgia"/>
            </a:endParaRPr>
          </a:p>
          <a:p>
            <a:pPr marL="274320" lvl="0" indent="-274320">
              <a:lnSpc>
                <a:spcPct val="100000"/>
              </a:lnSpc>
              <a:spcBef>
                <a:spcPct val="20000"/>
              </a:spcBef>
              <a:buSzPct val="85000"/>
              <a:buFont typeface="Wingdings 2"/>
              <a:buChar char=""/>
            </a:pPr>
            <a:r>
              <a:rPr lang="en-GB" sz="2500" dirty="0">
                <a:solidFill>
                  <a:prstClr val="black"/>
                </a:solidFill>
                <a:latin typeface="Georgia"/>
              </a:rPr>
              <a:t>Chronic wounds such as pressure ulcers, leg ulcers and dehisced surgical wounds heal by secondary intention.</a:t>
            </a:r>
          </a:p>
          <a:p>
            <a:pPr marL="274320" lvl="0" indent="-274320">
              <a:lnSpc>
                <a:spcPct val="100000"/>
              </a:lnSpc>
              <a:spcBef>
                <a:spcPct val="20000"/>
              </a:spcBef>
              <a:buSzPct val="85000"/>
              <a:buFont typeface="Wingdings 2"/>
              <a:buChar char=""/>
            </a:pPr>
            <a:endParaRPr lang="en-GB" sz="2500" dirty="0">
              <a:solidFill>
                <a:prstClr val="black"/>
              </a:solidFill>
              <a:latin typeface="Georgia"/>
            </a:endParaRPr>
          </a:p>
          <a:p>
            <a:pPr marL="274320" lvl="0" indent="-274320">
              <a:lnSpc>
                <a:spcPct val="100000"/>
              </a:lnSpc>
              <a:spcBef>
                <a:spcPct val="20000"/>
              </a:spcBef>
              <a:buSzPct val="85000"/>
              <a:buFont typeface="Wingdings 2"/>
              <a:buChar char=""/>
            </a:pPr>
            <a:r>
              <a:rPr lang="en-GB" sz="2500" dirty="0">
                <a:solidFill>
                  <a:prstClr val="black"/>
                </a:solidFill>
                <a:latin typeface="Georgia"/>
              </a:rPr>
              <a:t>When an injury extends to tissue deep into the epidermis and dermis and the wound is not “closed”, the healing process takes longer due to the volume of connective tissue required to fill the deficit.</a:t>
            </a:r>
          </a:p>
          <a:p>
            <a:pPr marL="274320" lvl="0" indent="-274320">
              <a:lnSpc>
                <a:spcPct val="100000"/>
              </a:lnSpc>
              <a:spcBef>
                <a:spcPct val="20000"/>
              </a:spcBef>
              <a:buClr>
                <a:srgbClr val="D16349"/>
              </a:buClr>
              <a:buSzPct val="85000"/>
              <a:buFont typeface="Wingdings 2"/>
              <a:buChar char=""/>
            </a:pPr>
            <a:endParaRPr lang="en-GB" sz="2500" dirty="0">
              <a:solidFill>
                <a:prstClr val="black"/>
              </a:solidFill>
              <a:latin typeface="Georgia"/>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1541880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solidFill>
                  <a:schemeClr val="accent1">
                    <a:lumMod val="75000"/>
                  </a:schemeClr>
                </a:solidFill>
                <a:latin typeface="Georgia"/>
              </a:rPr>
              <a:t>Secondary Intention:</a:t>
            </a:r>
            <a:r>
              <a:rPr lang="en-GB" dirty="0"/>
              <a:t/>
            </a:r>
            <a:br>
              <a:rPr lang="en-GB" dirty="0"/>
            </a:br>
            <a:endParaRPr lang="en-GB" sz="6700" dirty="0">
              <a:latin typeface="Georgia" panose="02040502050405020303" pitchFamily="18" charset="0"/>
            </a:endParaRPr>
          </a:p>
        </p:txBody>
      </p:sp>
      <p:pic>
        <p:nvPicPr>
          <p:cNvPr id="5" name="Content Placeholder 4"/>
          <p:cNvPicPr>
            <a:picLocks noGrp="1" noChangeAspect="1"/>
          </p:cNvPicPr>
          <p:nvPr>
            <p:ph idx="1"/>
          </p:nvPr>
        </p:nvPicPr>
        <p:blipFill>
          <a:blip r:embed="rId2"/>
          <a:stretch>
            <a:fillRect/>
          </a:stretch>
        </p:blipFill>
        <p:spPr>
          <a:xfrm>
            <a:off x="574283" y="2129608"/>
            <a:ext cx="3772630" cy="37225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pic>
        <p:nvPicPr>
          <p:cNvPr id="6" name="Picture 5"/>
          <p:cNvPicPr>
            <a:picLocks noChangeAspect="1"/>
          </p:cNvPicPr>
          <p:nvPr/>
        </p:nvPicPr>
        <p:blipFill>
          <a:blip r:embed="rId4"/>
          <a:stretch>
            <a:fillRect/>
          </a:stretch>
        </p:blipFill>
        <p:spPr>
          <a:xfrm rot="16200000">
            <a:off x="4678993" y="2723581"/>
            <a:ext cx="3722551" cy="2534601"/>
          </a:xfrm>
          <a:prstGeom prst="rect">
            <a:avLst/>
          </a:prstGeom>
        </p:spPr>
      </p:pic>
      <p:pic>
        <p:nvPicPr>
          <p:cNvPr id="7" name="Picture 6"/>
          <p:cNvPicPr>
            <a:picLocks noChangeAspect="1"/>
          </p:cNvPicPr>
          <p:nvPr/>
        </p:nvPicPr>
        <p:blipFill>
          <a:blip r:embed="rId5"/>
          <a:stretch>
            <a:fillRect/>
          </a:stretch>
        </p:blipFill>
        <p:spPr>
          <a:xfrm>
            <a:off x="8374536" y="2143031"/>
            <a:ext cx="3428258" cy="3709126"/>
          </a:xfrm>
          <a:prstGeom prst="rect">
            <a:avLst/>
          </a:prstGeom>
        </p:spPr>
      </p:pic>
    </p:spTree>
    <p:extLst>
      <p:ext uri="{BB962C8B-B14F-4D97-AF65-F5344CB8AC3E}">
        <p14:creationId xmlns:p14="http://schemas.microsoft.com/office/powerpoint/2010/main" val="307521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
            </a:r>
            <a:br>
              <a:rPr lang="en-GB" dirty="0"/>
            </a:br>
            <a:r>
              <a:rPr lang="en-GB" dirty="0"/>
              <a:t/>
            </a:r>
            <a:br>
              <a:rPr lang="en-GB" dirty="0"/>
            </a:br>
            <a:endParaRPr lang="en-GB" sz="6700" dirty="0">
              <a:latin typeface="Georgia" panose="02040502050405020303" pitchFamily="18" charset="0"/>
            </a:endParaRPr>
          </a:p>
        </p:txBody>
      </p:sp>
      <p:sp>
        <p:nvSpPr>
          <p:cNvPr id="3" name="Content Placeholder 2"/>
          <p:cNvSpPr>
            <a:spLocks noGrp="1"/>
          </p:cNvSpPr>
          <p:nvPr>
            <p:ph idx="1"/>
          </p:nvPr>
        </p:nvSpPr>
        <p:spPr>
          <a:xfrm>
            <a:off x="838200" y="2782957"/>
            <a:ext cx="10515600" cy="3394006"/>
          </a:xfrm>
        </p:spPr>
        <p:txBody>
          <a:bodyPr/>
          <a:lstStyle/>
          <a:p>
            <a:pPr marL="0" lvl="0" indent="0" algn="ctr">
              <a:lnSpc>
                <a:spcPct val="100000"/>
              </a:lnSpc>
              <a:spcBef>
                <a:spcPct val="20000"/>
              </a:spcBef>
              <a:buClr>
                <a:srgbClr val="D16349"/>
              </a:buClr>
              <a:buSzPct val="85000"/>
              <a:buNone/>
            </a:pPr>
            <a:r>
              <a:rPr lang="en-GB" sz="4000" b="1" cap="all" spc="250" dirty="0">
                <a:solidFill>
                  <a:srgbClr val="0070C0"/>
                </a:solidFill>
                <a:latin typeface="Georgia"/>
              </a:rPr>
              <a:t>understanding the phases of wound healing</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2024518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solidFill>
                  <a:schemeClr val="accent1">
                    <a:lumMod val="75000"/>
                  </a:schemeClr>
                </a:solidFill>
                <a:latin typeface="Georgia"/>
              </a:rPr>
              <a:t>Secondary Intention:</a:t>
            </a:r>
            <a:r>
              <a:rPr lang="en-GB" dirty="0"/>
              <a:t/>
            </a:r>
            <a:br>
              <a:rPr lang="en-GB" dirty="0"/>
            </a:br>
            <a:endParaRPr lang="en-GB" sz="6700" dirty="0">
              <a:latin typeface="Georgia" panose="020405020504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pic>
        <p:nvPicPr>
          <p:cNvPr id="7" name="Content Placeholder 6"/>
          <p:cNvPicPr>
            <a:picLocks noGrp="1" noChangeAspect="1"/>
          </p:cNvPicPr>
          <p:nvPr>
            <p:ph idx="1"/>
          </p:nvPr>
        </p:nvPicPr>
        <p:blipFill>
          <a:blip r:embed="rId3"/>
          <a:stretch>
            <a:fillRect/>
          </a:stretch>
        </p:blipFill>
        <p:spPr>
          <a:xfrm>
            <a:off x="422030" y="2138289"/>
            <a:ext cx="3742006" cy="3390313"/>
          </a:xfrm>
          <a:prstGeom prst="rect">
            <a:avLst/>
          </a:prstGeom>
        </p:spPr>
      </p:pic>
      <p:pic>
        <p:nvPicPr>
          <p:cNvPr id="8" name="Picture 7"/>
          <p:cNvPicPr>
            <a:picLocks noChangeAspect="1"/>
          </p:cNvPicPr>
          <p:nvPr/>
        </p:nvPicPr>
        <p:blipFill>
          <a:blip r:embed="rId4"/>
          <a:stretch>
            <a:fillRect/>
          </a:stretch>
        </p:blipFill>
        <p:spPr>
          <a:xfrm>
            <a:off x="4862512" y="2138288"/>
            <a:ext cx="3338953" cy="3390313"/>
          </a:xfrm>
          <a:prstGeom prst="rect">
            <a:avLst/>
          </a:prstGeom>
        </p:spPr>
      </p:pic>
      <p:pic>
        <p:nvPicPr>
          <p:cNvPr id="9" name="Picture 8"/>
          <p:cNvPicPr>
            <a:picLocks noChangeAspect="1"/>
          </p:cNvPicPr>
          <p:nvPr/>
        </p:nvPicPr>
        <p:blipFill>
          <a:blip r:embed="rId5"/>
          <a:stretch>
            <a:fillRect/>
          </a:stretch>
        </p:blipFill>
        <p:spPr>
          <a:xfrm rot="5400000">
            <a:off x="8567226" y="2138288"/>
            <a:ext cx="3440210" cy="3390313"/>
          </a:xfrm>
          <a:prstGeom prst="rect">
            <a:avLst/>
          </a:prstGeom>
        </p:spPr>
      </p:pic>
    </p:spTree>
    <p:extLst>
      <p:ext uri="{BB962C8B-B14F-4D97-AF65-F5344CB8AC3E}">
        <p14:creationId xmlns:p14="http://schemas.microsoft.com/office/powerpoint/2010/main" val="766072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solidFill>
                  <a:schemeClr val="accent1">
                    <a:lumMod val="75000"/>
                  </a:schemeClr>
                </a:solidFill>
                <a:latin typeface="Georgia"/>
              </a:rPr>
              <a:t>Tertiary Intention</a:t>
            </a:r>
            <a:r>
              <a:rPr lang="en-GB" dirty="0"/>
              <a:t/>
            </a:r>
            <a:br>
              <a:rPr lang="en-GB" dirty="0"/>
            </a:br>
            <a:endParaRPr lang="en-GB" sz="6700" dirty="0">
              <a:latin typeface="Georgia" panose="02040502050405020303" pitchFamily="18" charset="0"/>
            </a:endParaRPr>
          </a:p>
        </p:txBody>
      </p:sp>
      <p:sp>
        <p:nvSpPr>
          <p:cNvPr id="3" name="Content Placeholder 2"/>
          <p:cNvSpPr>
            <a:spLocks noGrp="1"/>
          </p:cNvSpPr>
          <p:nvPr>
            <p:ph idx="1"/>
          </p:nvPr>
        </p:nvSpPr>
        <p:spPr>
          <a:xfrm>
            <a:off x="838200" y="2007067"/>
            <a:ext cx="10515600" cy="4169896"/>
          </a:xfrm>
        </p:spPr>
        <p:txBody>
          <a:bodyPr>
            <a:normAutofit fontScale="92500" lnSpcReduction="10000"/>
          </a:bodyPr>
          <a:lstStyle/>
          <a:p>
            <a:pPr marL="274320" lvl="0" indent="-274320">
              <a:lnSpc>
                <a:spcPct val="100000"/>
              </a:lnSpc>
              <a:spcBef>
                <a:spcPct val="20000"/>
              </a:spcBef>
              <a:buSzPct val="85000"/>
              <a:buFont typeface="Wingdings 2"/>
              <a:buChar char=""/>
            </a:pPr>
            <a:r>
              <a:rPr lang="en-GB" dirty="0">
                <a:solidFill>
                  <a:prstClr val="black"/>
                </a:solidFill>
                <a:latin typeface="Georgia"/>
              </a:rPr>
              <a:t>Healing by Tertiary intention are wounds that are managed with delayed primary closure.</a:t>
            </a:r>
          </a:p>
          <a:p>
            <a:pPr marL="274320" lvl="0" indent="-274320">
              <a:lnSpc>
                <a:spcPct val="100000"/>
              </a:lnSpc>
              <a:spcBef>
                <a:spcPct val="20000"/>
              </a:spcBef>
              <a:buSzPct val="85000"/>
              <a:buFont typeface="Wingdings 2"/>
              <a:buChar char=""/>
            </a:pPr>
            <a:endParaRPr lang="en-GB" dirty="0">
              <a:solidFill>
                <a:prstClr val="black"/>
              </a:solidFill>
              <a:latin typeface="Georgia"/>
            </a:endParaRPr>
          </a:p>
          <a:p>
            <a:pPr marL="274320" lvl="0" indent="-274320">
              <a:lnSpc>
                <a:spcPct val="100000"/>
              </a:lnSpc>
              <a:spcBef>
                <a:spcPct val="20000"/>
              </a:spcBef>
              <a:buSzPct val="85000"/>
              <a:buFont typeface="Wingdings 2"/>
              <a:buChar char=""/>
            </a:pPr>
            <a:r>
              <a:rPr lang="en-GB" dirty="0">
                <a:solidFill>
                  <a:prstClr val="black"/>
                </a:solidFill>
                <a:latin typeface="Georgia"/>
              </a:rPr>
              <a:t>Method used when there is considerable bacterial contamination.</a:t>
            </a:r>
          </a:p>
          <a:p>
            <a:pPr marL="274320" lvl="0" indent="-274320">
              <a:lnSpc>
                <a:spcPct val="100000"/>
              </a:lnSpc>
              <a:spcBef>
                <a:spcPct val="20000"/>
              </a:spcBef>
              <a:buSzPct val="85000"/>
              <a:buFont typeface="Wingdings 2"/>
              <a:buChar char=""/>
            </a:pPr>
            <a:endParaRPr lang="en-GB" dirty="0">
              <a:solidFill>
                <a:prstClr val="black"/>
              </a:solidFill>
              <a:latin typeface="Georgia"/>
            </a:endParaRPr>
          </a:p>
          <a:p>
            <a:pPr marL="274320" lvl="0" indent="-274320">
              <a:lnSpc>
                <a:spcPct val="100000"/>
              </a:lnSpc>
              <a:spcBef>
                <a:spcPct val="20000"/>
              </a:spcBef>
              <a:buSzPct val="85000"/>
              <a:buFont typeface="Wingdings 2"/>
              <a:buChar char=""/>
            </a:pPr>
            <a:r>
              <a:rPr lang="en-GB" dirty="0">
                <a:solidFill>
                  <a:prstClr val="black"/>
                </a:solidFill>
                <a:latin typeface="Georgia"/>
              </a:rPr>
              <a:t>Used in wounds complicated by oedema or excessive exudate production (Hess, 2011).</a:t>
            </a:r>
          </a:p>
          <a:p>
            <a:pPr marL="274320" lvl="0" indent="-274320">
              <a:lnSpc>
                <a:spcPct val="100000"/>
              </a:lnSpc>
              <a:spcBef>
                <a:spcPct val="20000"/>
              </a:spcBef>
              <a:buSzPct val="85000"/>
              <a:buFont typeface="Wingdings 2"/>
              <a:buChar char=""/>
            </a:pPr>
            <a:endParaRPr lang="en-GB" dirty="0">
              <a:solidFill>
                <a:prstClr val="black"/>
              </a:solidFill>
              <a:latin typeface="Georgia"/>
            </a:endParaRPr>
          </a:p>
          <a:p>
            <a:pPr marL="274320" lvl="0" indent="-274320">
              <a:lnSpc>
                <a:spcPct val="100000"/>
              </a:lnSpc>
              <a:spcBef>
                <a:spcPct val="20000"/>
              </a:spcBef>
              <a:buSzPct val="85000"/>
              <a:buFont typeface="Wingdings 2"/>
              <a:buChar char=""/>
            </a:pPr>
            <a:r>
              <a:rPr lang="en-GB" dirty="0">
                <a:solidFill>
                  <a:prstClr val="black"/>
                </a:solidFill>
                <a:latin typeface="Georgia"/>
              </a:rPr>
              <a:t>Three to five days later the wound is closed surgically and then it heals by primary intention </a:t>
            </a:r>
            <a:r>
              <a:rPr lang="en-GB" sz="2700" dirty="0">
                <a:solidFill>
                  <a:prstClr val="black"/>
                </a:solidFill>
                <a:latin typeface="Georgia"/>
              </a:rPr>
              <a:t>(</a:t>
            </a:r>
            <a:r>
              <a:rPr lang="en-GB" sz="2700" dirty="0" err="1">
                <a:solidFill>
                  <a:prstClr val="black"/>
                </a:solidFill>
                <a:latin typeface="Georgia"/>
              </a:rPr>
              <a:t>Dealey</a:t>
            </a:r>
            <a:r>
              <a:rPr lang="en-GB" sz="2700" dirty="0">
                <a:solidFill>
                  <a:prstClr val="black"/>
                </a:solidFill>
                <a:latin typeface="Georgia"/>
              </a:rPr>
              <a:t>, 2005).</a:t>
            </a:r>
          </a:p>
          <a:p>
            <a:pPr marL="274320" lvl="0" indent="-274320">
              <a:lnSpc>
                <a:spcPct val="100000"/>
              </a:lnSpc>
              <a:spcBef>
                <a:spcPct val="20000"/>
              </a:spcBef>
              <a:buClr>
                <a:srgbClr val="D16349"/>
              </a:buClr>
              <a:buSzPct val="85000"/>
              <a:buFont typeface="Wingdings 2"/>
              <a:buChar char=""/>
            </a:pPr>
            <a:endParaRPr lang="en-GB" sz="2500" dirty="0">
              <a:solidFill>
                <a:prstClr val="black"/>
              </a:solidFill>
              <a:latin typeface="Georgia"/>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2659967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
            </a:r>
            <a:br>
              <a:rPr lang="en-GB" dirty="0"/>
            </a:br>
            <a:r>
              <a:rPr lang="en-GB" dirty="0"/>
              <a:t/>
            </a:r>
            <a:br>
              <a:rPr lang="en-GB" dirty="0"/>
            </a:br>
            <a:r>
              <a:rPr lang="en-GB" dirty="0"/>
              <a:t/>
            </a:r>
            <a:br>
              <a:rPr lang="en-GB" dirty="0"/>
            </a:br>
            <a:endParaRPr lang="en-GB" sz="6700" dirty="0">
              <a:latin typeface="Georgia" panose="02040502050405020303" pitchFamily="18" charset="0"/>
            </a:endParaRPr>
          </a:p>
        </p:txBody>
      </p:sp>
      <p:sp>
        <p:nvSpPr>
          <p:cNvPr id="3" name="Content Placeholder 2"/>
          <p:cNvSpPr>
            <a:spLocks noGrp="1"/>
          </p:cNvSpPr>
          <p:nvPr>
            <p:ph idx="1"/>
          </p:nvPr>
        </p:nvSpPr>
        <p:spPr>
          <a:xfrm>
            <a:off x="838200" y="2782957"/>
            <a:ext cx="10515600" cy="3394006"/>
          </a:xfrm>
        </p:spPr>
        <p:txBody>
          <a:bodyPr/>
          <a:lstStyle/>
          <a:p>
            <a:pPr marL="0" lvl="0" indent="0" algn="ctr">
              <a:lnSpc>
                <a:spcPct val="100000"/>
              </a:lnSpc>
              <a:spcBef>
                <a:spcPct val="20000"/>
              </a:spcBef>
              <a:buClr>
                <a:srgbClr val="D16349"/>
              </a:buClr>
              <a:buSzPct val="85000"/>
              <a:buNone/>
            </a:pPr>
            <a:r>
              <a:rPr lang="en-GB" sz="4000" b="1" cap="all" spc="250" dirty="0">
                <a:solidFill>
                  <a:schemeClr val="accent1">
                    <a:lumMod val="75000"/>
                  </a:schemeClr>
                </a:solidFill>
                <a:latin typeface="Georgia"/>
              </a:rPr>
              <a:t>Dressing Selection</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1495215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eaLnBrk="1" hangingPunct="1"/>
            <a:r>
              <a:rPr lang="en-GB" altLang="en-US" sz="4000" dirty="0">
                <a:solidFill>
                  <a:schemeClr val="accent1">
                    <a:lumMod val="75000"/>
                  </a:schemeClr>
                </a:solidFill>
                <a:latin typeface="Georgia" panose="02040502050405020303" pitchFamily="18" charset="0"/>
              </a:rPr>
              <a:t>Dressing Selection:</a:t>
            </a:r>
          </a:p>
        </p:txBody>
      </p:sp>
      <p:sp>
        <p:nvSpPr>
          <p:cNvPr id="24579" name="Content Placeholder 2"/>
          <p:cNvSpPr>
            <a:spLocks noGrp="1"/>
          </p:cNvSpPr>
          <p:nvPr>
            <p:ph idx="1"/>
          </p:nvPr>
        </p:nvSpPr>
        <p:spPr>
          <a:xfrm>
            <a:off x="636105" y="2014538"/>
            <a:ext cx="9057172" cy="4138612"/>
          </a:xfrm>
        </p:spPr>
        <p:txBody>
          <a:bodyPr vert="horz" lIns="91440" tIns="45720" rIns="91440" bIns="45720" rtlCol="0">
            <a:normAutofit/>
          </a:bodyPr>
          <a:lstStyle/>
          <a:p>
            <a:pPr eaLnBrk="1" hangingPunct="1">
              <a:lnSpc>
                <a:spcPct val="150000"/>
              </a:lnSpc>
              <a:buFontTx/>
              <a:buNone/>
            </a:pPr>
            <a:r>
              <a:rPr lang="en-GB" altLang="en-US" dirty="0">
                <a:latin typeface="Georgia" panose="02040502050405020303" pitchFamily="18" charset="0"/>
              </a:rPr>
              <a:t>To choose what is best</a:t>
            </a:r>
          </a:p>
          <a:p>
            <a:pPr marL="855663" lvl="1" indent="-474663">
              <a:lnSpc>
                <a:spcPct val="150000"/>
              </a:lnSpc>
              <a:buFont typeface="Arial" panose="020B0604020202020204" pitchFamily="34" charset="0"/>
              <a:buChar char="●"/>
            </a:pPr>
            <a:r>
              <a:rPr lang="en-GB" altLang="en-US" sz="2800" dirty="0">
                <a:latin typeface="Georgia" panose="02040502050405020303" pitchFamily="18" charset="0"/>
                <a:cs typeface="Arial" panose="020B0604020202020204" pitchFamily="34" charset="0"/>
              </a:rPr>
              <a:t>Thorough patient assessment</a:t>
            </a:r>
          </a:p>
          <a:p>
            <a:pPr marL="855663" lvl="1" indent="-474663">
              <a:lnSpc>
                <a:spcPct val="150000"/>
              </a:lnSpc>
              <a:buFont typeface="Arial" panose="020B0604020202020204" pitchFamily="34" charset="0"/>
              <a:buChar char="●"/>
            </a:pPr>
            <a:r>
              <a:rPr lang="en-GB" altLang="en-US" sz="2800" dirty="0">
                <a:latin typeface="Georgia" panose="02040502050405020303" pitchFamily="18" charset="0"/>
                <a:cs typeface="Arial" panose="020B0604020202020204" pitchFamily="34" charset="0"/>
              </a:rPr>
              <a:t>Thorough wound assessment</a:t>
            </a:r>
          </a:p>
          <a:p>
            <a:pPr marL="855663" lvl="1" indent="-474663">
              <a:buFont typeface="Arial" panose="020B0604020202020204" pitchFamily="34" charset="0"/>
              <a:buChar char="●"/>
            </a:pPr>
            <a:r>
              <a:rPr lang="en-GB" altLang="en-US" sz="2800" dirty="0">
                <a:latin typeface="Georgia" panose="02040502050405020303" pitchFamily="18" charset="0"/>
                <a:cs typeface="Arial" panose="020B0604020202020204" pitchFamily="34" charset="0"/>
              </a:rPr>
              <a:t>Choose the most cost effective product, with the most appropriate characteristics (Morgan 1999)</a:t>
            </a:r>
          </a:p>
        </p:txBody>
      </p:sp>
      <p:pic>
        <p:nvPicPr>
          <p:cNvPr id="2" name="Picture 1"/>
          <p:cNvPicPr>
            <a:picLocks noChangeAspect="1"/>
          </p:cNvPicPr>
          <p:nvPr/>
        </p:nvPicPr>
        <p:blipFill>
          <a:blip r:embed="rId2"/>
          <a:stretch>
            <a:fillRect/>
          </a:stretch>
        </p:blipFill>
        <p:spPr>
          <a:xfrm>
            <a:off x="9693276" y="0"/>
            <a:ext cx="2402032" cy="1639966"/>
          </a:xfrm>
          <a:prstGeom prst="rect">
            <a:avLst/>
          </a:prstGeom>
        </p:spPr>
      </p:pic>
    </p:spTree>
    <p:extLst>
      <p:ext uri="{BB962C8B-B14F-4D97-AF65-F5344CB8AC3E}">
        <p14:creationId xmlns:p14="http://schemas.microsoft.com/office/powerpoint/2010/main" val="2245616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eaLnBrk="1" hangingPunct="1"/>
            <a:r>
              <a:rPr lang="en-GB" altLang="en-US" sz="4000" dirty="0">
                <a:solidFill>
                  <a:schemeClr val="accent1">
                    <a:lumMod val="75000"/>
                  </a:schemeClr>
                </a:solidFill>
                <a:latin typeface="Georgia" panose="02040502050405020303" pitchFamily="18" charset="0"/>
              </a:rPr>
              <a:t>What is an ideal dressing?</a:t>
            </a:r>
          </a:p>
        </p:txBody>
      </p:sp>
      <p:sp>
        <p:nvSpPr>
          <p:cNvPr id="25603" name="Content Placeholder 2"/>
          <p:cNvSpPr>
            <a:spLocks noGrp="1"/>
          </p:cNvSpPr>
          <p:nvPr>
            <p:ph idx="1"/>
          </p:nvPr>
        </p:nvSpPr>
        <p:spPr>
          <a:xfrm>
            <a:off x="838201" y="1690687"/>
            <a:ext cx="8855076" cy="4816129"/>
          </a:xfrm>
        </p:spPr>
        <p:txBody>
          <a:bodyPr vert="horz" lIns="91440" tIns="45720" rIns="91440" bIns="45720" rtlCol="0">
            <a:normAutofit fontScale="77500" lnSpcReduction="20000"/>
          </a:bodyPr>
          <a:lstStyle/>
          <a:p>
            <a:pPr marL="457200" indent="-457200">
              <a:lnSpc>
                <a:spcPct val="150000"/>
              </a:lnSpc>
              <a:buFont typeface="Arial" charset="0"/>
              <a:buChar char="●"/>
              <a:defRPr/>
            </a:pPr>
            <a:r>
              <a:rPr lang="en-GB" sz="3600" dirty="0">
                <a:latin typeface="Georgia" panose="02040502050405020303" pitchFamily="18" charset="0"/>
              </a:rPr>
              <a:t>Maintains moist environment</a:t>
            </a:r>
          </a:p>
          <a:p>
            <a:pPr marL="457200" indent="-457200">
              <a:lnSpc>
                <a:spcPct val="150000"/>
              </a:lnSpc>
              <a:buFont typeface="Arial" charset="0"/>
              <a:buChar char="●"/>
              <a:defRPr/>
            </a:pPr>
            <a:r>
              <a:rPr lang="en-GB" sz="3600" dirty="0">
                <a:latin typeface="Georgia" panose="02040502050405020303" pitchFamily="18" charset="0"/>
              </a:rPr>
              <a:t>Provides thermal insulation</a:t>
            </a:r>
          </a:p>
          <a:p>
            <a:pPr marL="457200" indent="-457200">
              <a:lnSpc>
                <a:spcPct val="150000"/>
              </a:lnSpc>
              <a:buFont typeface="Arial" charset="0"/>
              <a:buChar char="●"/>
              <a:defRPr/>
            </a:pPr>
            <a:r>
              <a:rPr lang="en-GB" sz="3600" dirty="0">
                <a:latin typeface="Georgia" panose="02040502050405020303" pitchFamily="18" charset="0"/>
              </a:rPr>
              <a:t>Low or non adherent</a:t>
            </a:r>
          </a:p>
          <a:p>
            <a:pPr marL="457200" indent="-457200">
              <a:lnSpc>
                <a:spcPct val="150000"/>
              </a:lnSpc>
              <a:buFont typeface="Arial" charset="0"/>
              <a:buChar char="●"/>
              <a:defRPr/>
            </a:pPr>
            <a:r>
              <a:rPr lang="en-GB" sz="3600" dirty="0">
                <a:latin typeface="Georgia" panose="02040502050405020303" pitchFamily="18" charset="0"/>
              </a:rPr>
              <a:t>Infrequent changing</a:t>
            </a:r>
          </a:p>
          <a:p>
            <a:pPr marL="457200" indent="-457200">
              <a:lnSpc>
                <a:spcPct val="150000"/>
              </a:lnSpc>
              <a:buFont typeface="Arial" charset="0"/>
              <a:buChar char="●"/>
              <a:defRPr/>
            </a:pPr>
            <a:r>
              <a:rPr lang="en-GB" sz="3600" dirty="0">
                <a:latin typeface="Georgia" panose="02040502050405020303" pitchFamily="18" charset="0"/>
              </a:rPr>
              <a:t>Mechanical protection</a:t>
            </a:r>
          </a:p>
          <a:p>
            <a:pPr marL="457200" indent="-457200">
              <a:lnSpc>
                <a:spcPct val="150000"/>
              </a:lnSpc>
              <a:buFont typeface="Arial" charset="0"/>
              <a:buChar char="●"/>
              <a:defRPr/>
            </a:pPr>
            <a:r>
              <a:rPr lang="en-GB" sz="3600" dirty="0">
                <a:latin typeface="Georgia" panose="02040502050405020303" pitchFamily="18" charset="0"/>
              </a:rPr>
              <a:t>Free from contaminants</a:t>
            </a:r>
          </a:p>
          <a:p>
            <a:pPr marL="457200" indent="-457200">
              <a:lnSpc>
                <a:spcPct val="150000"/>
              </a:lnSpc>
              <a:buFont typeface="Arial" charset="0"/>
              <a:buChar char="●"/>
              <a:defRPr/>
            </a:pPr>
            <a:r>
              <a:rPr lang="en-GB" sz="3600" dirty="0">
                <a:latin typeface="Georgia" panose="02040502050405020303" pitchFamily="18" charset="0"/>
              </a:rPr>
              <a:t>Safe (non toxic, non sensitising, non allergenic)</a:t>
            </a:r>
          </a:p>
          <a:p>
            <a:pPr eaLnBrk="1" hangingPunct="1">
              <a:buFont typeface="Arial" charset="0"/>
              <a:buChar char="●"/>
              <a:defRPr/>
            </a:pPr>
            <a:endParaRPr lang="en-GB" sz="3600" dirty="0">
              <a:latin typeface="Georgia" panose="02040502050405020303" pitchFamily="18" charset="0"/>
            </a:endParaRPr>
          </a:p>
          <a:p>
            <a:pPr eaLnBrk="1" hangingPunct="1">
              <a:buFont typeface="Arial" charset="0"/>
              <a:buChar char="●"/>
              <a:defRPr/>
            </a:pPr>
            <a:endParaRPr lang="en-GB" dirty="0">
              <a:latin typeface="Arial" charset="0"/>
            </a:endParaRPr>
          </a:p>
        </p:txBody>
      </p:sp>
      <p:pic>
        <p:nvPicPr>
          <p:cNvPr id="2" name="Picture 1"/>
          <p:cNvPicPr>
            <a:picLocks noChangeAspect="1"/>
          </p:cNvPicPr>
          <p:nvPr/>
        </p:nvPicPr>
        <p:blipFill>
          <a:blip r:embed="rId2"/>
          <a:stretch>
            <a:fillRect/>
          </a:stretch>
        </p:blipFill>
        <p:spPr>
          <a:xfrm>
            <a:off x="9693276" y="207923"/>
            <a:ext cx="2402032" cy="1639966"/>
          </a:xfrm>
          <a:prstGeom prst="rect">
            <a:avLst/>
          </a:prstGeom>
        </p:spPr>
      </p:pic>
    </p:spTree>
    <p:extLst>
      <p:ext uri="{BB962C8B-B14F-4D97-AF65-F5344CB8AC3E}">
        <p14:creationId xmlns:p14="http://schemas.microsoft.com/office/powerpoint/2010/main" val="3060197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eaLnBrk="1" hangingPunct="1"/>
            <a:r>
              <a:rPr lang="en-GB" altLang="en-US" sz="4000" dirty="0">
                <a:solidFill>
                  <a:schemeClr val="accent1">
                    <a:lumMod val="75000"/>
                  </a:schemeClr>
                </a:solidFill>
                <a:latin typeface="Georgia" panose="02040502050405020303" pitchFamily="18" charset="0"/>
              </a:rPr>
              <a:t>Ideal Dressing:</a:t>
            </a:r>
          </a:p>
        </p:txBody>
      </p:sp>
      <p:sp>
        <p:nvSpPr>
          <p:cNvPr id="26627" name="Content Placeholder 2"/>
          <p:cNvSpPr>
            <a:spLocks noGrp="1"/>
          </p:cNvSpPr>
          <p:nvPr>
            <p:ph idx="1"/>
          </p:nvPr>
        </p:nvSpPr>
        <p:spPr>
          <a:xfrm>
            <a:off x="838201" y="1690689"/>
            <a:ext cx="8855076" cy="4961902"/>
          </a:xfrm>
        </p:spPr>
        <p:txBody>
          <a:bodyPr vert="horz" lIns="91440" tIns="45720" rIns="91440" bIns="45720" rtlCol="0">
            <a:normAutofit fontScale="92500" lnSpcReduction="10000"/>
          </a:bodyPr>
          <a:lstStyle/>
          <a:p>
            <a:pPr marL="457200" indent="-457200">
              <a:lnSpc>
                <a:spcPct val="150000"/>
              </a:lnSpc>
              <a:buFont typeface="Arial" panose="020B0604020202020204" pitchFamily="34" charset="0"/>
              <a:buChar char="●"/>
            </a:pPr>
            <a:r>
              <a:rPr lang="en-GB" altLang="en-US" dirty="0">
                <a:latin typeface="Georgia" panose="02040502050405020303" pitchFamily="18" charset="0"/>
              </a:rPr>
              <a:t>Conformable and mouldable</a:t>
            </a:r>
          </a:p>
          <a:p>
            <a:pPr marL="457200" indent="-457200">
              <a:lnSpc>
                <a:spcPct val="150000"/>
              </a:lnSpc>
              <a:buFont typeface="Arial" panose="020B0604020202020204" pitchFamily="34" charset="0"/>
              <a:buChar char="●"/>
            </a:pPr>
            <a:r>
              <a:rPr lang="en-GB" altLang="en-US" dirty="0">
                <a:latin typeface="Georgia" panose="02040502050405020303" pitchFamily="18" charset="0"/>
              </a:rPr>
              <a:t>Good absorption (</a:t>
            </a:r>
            <a:r>
              <a:rPr lang="en-GB" altLang="en-US" dirty="0" err="1">
                <a:latin typeface="Georgia" panose="02040502050405020303" pitchFamily="18" charset="0"/>
              </a:rPr>
              <a:t>exudating</a:t>
            </a:r>
            <a:r>
              <a:rPr lang="en-GB" altLang="en-US" dirty="0">
                <a:latin typeface="Georgia" panose="02040502050405020303" pitchFamily="18" charset="0"/>
              </a:rPr>
              <a:t> wounds)</a:t>
            </a:r>
          </a:p>
          <a:p>
            <a:pPr marL="457200" indent="-457200">
              <a:lnSpc>
                <a:spcPct val="150000"/>
              </a:lnSpc>
              <a:buFont typeface="Arial" panose="020B0604020202020204" pitchFamily="34" charset="0"/>
              <a:buChar char="●"/>
            </a:pPr>
            <a:r>
              <a:rPr lang="en-GB" altLang="en-US" dirty="0">
                <a:latin typeface="Georgia" panose="02040502050405020303" pitchFamily="18" charset="0"/>
              </a:rPr>
              <a:t>Impermeable to micro-organisms</a:t>
            </a:r>
          </a:p>
          <a:p>
            <a:pPr marL="457200" indent="-457200">
              <a:lnSpc>
                <a:spcPct val="150000"/>
              </a:lnSpc>
              <a:buFont typeface="Arial" panose="020B0604020202020204" pitchFamily="34" charset="0"/>
              <a:buChar char="●"/>
            </a:pPr>
            <a:r>
              <a:rPr lang="en-GB" altLang="en-US" dirty="0">
                <a:latin typeface="Georgia" panose="02040502050405020303" pitchFamily="18" charset="0"/>
              </a:rPr>
              <a:t>Acceptable to patient</a:t>
            </a:r>
          </a:p>
          <a:p>
            <a:pPr marL="457200" indent="-457200">
              <a:lnSpc>
                <a:spcPct val="150000"/>
              </a:lnSpc>
              <a:buFont typeface="Arial" panose="020B0604020202020204" pitchFamily="34" charset="0"/>
              <a:buChar char="●"/>
            </a:pPr>
            <a:r>
              <a:rPr lang="en-GB" altLang="en-US" dirty="0">
                <a:latin typeface="Georgia" panose="02040502050405020303" pitchFamily="18" charset="0"/>
              </a:rPr>
              <a:t>Cost effective</a:t>
            </a:r>
          </a:p>
          <a:p>
            <a:pPr marL="457200" indent="-457200">
              <a:lnSpc>
                <a:spcPct val="150000"/>
              </a:lnSpc>
              <a:buFont typeface="Arial" panose="020B0604020202020204" pitchFamily="34" charset="0"/>
              <a:buChar char="●"/>
            </a:pPr>
            <a:r>
              <a:rPr lang="en-GB" altLang="en-US" dirty="0">
                <a:latin typeface="Georgia" panose="02040502050405020303" pitchFamily="18" charset="0"/>
              </a:rPr>
              <a:t>Sterile – single use only</a:t>
            </a:r>
          </a:p>
          <a:p>
            <a:pPr marL="457200" indent="-457200">
              <a:lnSpc>
                <a:spcPct val="150000"/>
              </a:lnSpc>
              <a:buFont typeface="Arial" panose="020B0604020202020204" pitchFamily="34" charset="0"/>
              <a:buChar char="●"/>
            </a:pPr>
            <a:r>
              <a:rPr lang="en-GB" altLang="en-US" dirty="0">
                <a:latin typeface="Georgia" panose="02040502050405020303" pitchFamily="18" charset="0"/>
              </a:rPr>
              <a:t>Available in suitable forms/sizes</a:t>
            </a:r>
          </a:p>
        </p:txBody>
      </p:sp>
      <p:pic>
        <p:nvPicPr>
          <p:cNvPr id="2" name="Picture 1"/>
          <p:cNvPicPr>
            <a:picLocks noChangeAspect="1"/>
          </p:cNvPicPr>
          <p:nvPr/>
        </p:nvPicPr>
        <p:blipFill>
          <a:blip r:embed="rId2"/>
          <a:stretch>
            <a:fillRect/>
          </a:stretch>
        </p:blipFill>
        <p:spPr>
          <a:xfrm>
            <a:off x="9516119" y="207923"/>
            <a:ext cx="2402032" cy="1639966"/>
          </a:xfrm>
          <a:prstGeom prst="rect">
            <a:avLst/>
          </a:prstGeom>
        </p:spPr>
      </p:pic>
    </p:spTree>
    <p:extLst>
      <p:ext uri="{BB962C8B-B14F-4D97-AF65-F5344CB8AC3E}">
        <p14:creationId xmlns:p14="http://schemas.microsoft.com/office/powerpoint/2010/main" val="3753199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516835" y="1251295"/>
            <a:ext cx="8711579" cy="1223962"/>
          </a:xfrm>
        </p:spPr>
        <p:txBody>
          <a:bodyPr>
            <a:normAutofit/>
          </a:bodyPr>
          <a:lstStyle/>
          <a:p>
            <a:pPr eaLnBrk="1" hangingPunct="1"/>
            <a:r>
              <a:rPr lang="en-GB" altLang="en-US" dirty="0">
                <a:solidFill>
                  <a:schemeClr val="accent1">
                    <a:lumMod val="75000"/>
                  </a:schemeClr>
                </a:solidFill>
                <a:latin typeface="Georgia" panose="02040502050405020303" pitchFamily="18" charset="0"/>
              </a:rPr>
              <a:t>Consider  aim of treatment</a:t>
            </a:r>
          </a:p>
        </p:txBody>
      </p:sp>
      <p:sp>
        <p:nvSpPr>
          <p:cNvPr id="17411" name="Content Placeholder 7"/>
          <p:cNvSpPr>
            <a:spLocks noGrp="1"/>
          </p:cNvSpPr>
          <p:nvPr>
            <p:ph idx="1"/>
          </p:nvPr>
        </p:nvSpPr>
        <p:spPr>
          <a:xfrm>
            <a:off x="516835" y="2708275"/>
            <a:ext cx="10008290" cy="3652838"/>
          </a:xfrm>
        </p:spPr>
        <p:txBody>
          <a:bodyPr vert="horz" lIns="91440" tIns="45720" rIns="91440" bIns="45720" rtlCol="0">
            <a:normAutofit/>
          </a:bodyPr>
          <a:lstStyle/>
          <a:p>
            <a:pPr marL="457200" indent="-457200">
              <a:lnSpc>
                <a:spcPct val="150000"/>
              </a:lnSpc>
              <a:buFont typeface="Arial" panose="020B0604020202020204" pitchFamily="34" charset="0"/>
              <a:buChar char="●"/>
            </a:pPr>
            <a:r>
              <a:rPr lang="en-GB" altLang="en-US" dirty="0">
                <a:latin typeface="Georgia" panose="02040502050405020303" pitchFamily="18" charset="0"/>
              </a:rPr>
              <a:t>This will depend on multiple factors</a:t>
            </a:r>
          </a:p>
          <a:p>
            <a:pPr marL="457200" indent="-457200">
              <a:lnSpc>
                <a:spcPct val="150000"/>
              </a:lnSpc>
              <a:buFont typeface="Arial" panose="020B0604020202020204" pitchFamily="34" charset="0"/>
              <a:buChar char="●"/>
            </a:pPr>
            <a:r>
              <a:rPr lang="en-GB" altLang="en-US" dirty="0">
                <a:latin typeface="Georgia" panose="02040502050405020303" pitchFamily="18" charset="0"/>
              </a:rPr>
              <a:t>Wound bed assessment is key and will guide dressing selection</a:t>
            </a:r>
          </a:p>
        </p:txBody>
      </p:sp>
      <p:pic>
        <p:nvPicPr>
          <p:cNvPr id="2" name="Picture 1"/>
          <p:cNvPicPr>
            <a:picLocks noChangeAspect="1"/>
          </p:cNvPicPr>
          <p:nvPr/>
        </p:nvPicPr>
        <p:blipFill>
          <a:blip r:embed="rId2"/>
          <a:stretch>
            <a:fillRect/>
          </a:stretch>
        </p:blipFill>
        <p:spPr>
          <a:xfrm>
            <a:off x="9559750" y="32426"/>
            <a:ext cx="2402032" cy="1639966"/>
          </a:xfrm>
          <a:prstGeom prst="rect">
            <a:avLst/>
          </a:prstGeom>
        </p:spPr>
      </p:pic>
    </p:spTree>
    <p:extLst>
      <p:ext uri="{BB962C8B-B14F-4D97-AF65-F5344CB8AC3E}">
        <p14:creationId xmlns:p14="http://schemas.microsoft.com/office/powerpoint/2010/main" val="663539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GB" altLang="en-US" sz="4000" dirty="0">
                <a:solidFill>
                  <a:schemeClr val="accent1">
                    <a:lumMod val="75000"/>
                  </a:schemeClr>
                </a:solidFill>
                <a:latin typeface="Georgia" panose="02040502050405020303" pitchFamily="18" charset="0"/>
              </a:rPr>
              <a:t>Black Necrotic Tissue:</a:t>
            </a:r>
          </a:p>
        </p:txBody>
      </p:sp>
      <p:sp>
        <p:nvSpPr>
          <p:cNvPr id="3" name="Text Placeholder 2"/>
          <p:cNvSpPr>
            <a:spLocks noGrp="1"/>
          </p:cNvSpPr>
          <p:nvPr>
            <p:ph type="body" idx="1"/>
          </p:nvPr>
        </p:nvSpPr>
        <p:spPr/>
        <p:txBody>
          <a:bodyPr/>
          <a:lstStyle/>
          <a:p>
            <a:r>
              <a:rPr lang="en-GB" dirty="0">
                <a:latin typeface="Georgia" panose="02040502050405020303" pitchFamily="18" charset="0"/>
              </a:rPr>
              <a:t>Aims of treatment</a:t>
            </a:r>
          </a:p>
          <a:p>
            <a:endParaRPr lang="en-GB" dirty="0"/>
          </a:p>
        </p:txBody>
      </p:sp>
      <p:sp>
        <p:nvSpPr>
          <p:cNvPr id="18435" name="Content Placeholder 2"/>
          <p:cNvSpPr>
            <a:spLocks noGrp="1"/>
          </p:cNvSpPr>
          <p:nvPr>
            <p:ph sz="half" idx="2"/>
          </p:nvPr>
        </p:nvSpPr>
        <p:spPr/>
        <p:txBody>
          <a:bodyPr vert="horz" lIns="91440" tIns="45720" rIns="91440" bIns="45720" rtlCol="0">
            <a:normAutofit/>
          </a:bodyPr>
          <a:lstStyle/>
          <a:p>
            <a:pPr marL="914400" lvl="1" indent="-533400">
              <a:lnSpc>
                <a:spcPct val="150000"/>
              </a:lnSpc>
              <a:buFont typeface="Arial" charset="0"/>
              <a:buChar char="●"/>
              <a:defRPr/>
            </a:pPr>
            <a:r>
              <a:rPr lang="en-GB" sz="2800" dirty="0">
                <a:latin typeface="Georgia" panose="02040502050405020303" pitchFamily="18" charset="0"/>
                <a:cs typeface="Arial" charset="0"/>
              </a:rPr>
              <a:t>Does it need to be removed to allow healing to begin</a:t>
            </a:r>
          </a:p>
          <a:p>
            <a:pPr marL="914400" lvl="1" indent="-533400">
              <a:lnSpc>
                <a:spcPct val="150000"/>
              </a:lnSpc>
              <a:buFont typeface="Arial" charset="0"/>
              <a:buChar char="●"/>
              <a:defRPr/>
            </a:pPr>
            <a:r>
              <a:rPr lang="en-GB" sz="2800" dirty="0">
                <a:latin typeface="Georgia" panose="02040502050405020303" pitchFamily="18" charset="0"/>
                <a:cs typeface="Arial" charset="0"/>
              </a:rPr>
              <a:t>To reduce infection risk</a:t>
            </a:r>
          </a:p>
          <a:p>
            <a:pPr marL="914400" lvl="1" indent="-533400">
              <a:lnSpc>
                <a:spcPct val="150000"/>
              </a:lnSpc>
              <a:buFont typeface="Arial" charset="0"/>
              <a:buChar char="●"/>
              <a:defRPr/>
            </a:pPr>
            <a:r>
              <a:rPr lang="en-GB" sz="2800" dirty="0">
                <a:latin typeface="Georgia" panose="02040502050405020303" pitchFamily="18" charset="0"/>
                <a:cs typeface="Arial" charset="0"/>
              </a:rPr>
              <a:t>Facilitate healing</a:t>
            </a:r>
          </a:p>
          <a:p>
            <a:pPr eaLnBrk="1" hangingPunct="1">
              <a:buFontTx/>
              <a:buNone/>
              <a:defRPr/>
            </a:pPr>
            <a:endParaRPr lang="en-GB" dirty="0">
              <a:latin typeface="Arial" charset="0"/>
            </a:endParaRPr>
          </a:p>
          <a:p>
            <a:pPr eaLnBrk="1" hangingPunct="1">
              <a:buFont typeface="Arial" charset="0"/>
              <a:buChar char="●"/>
              <a:defRPr/>
            </a:pPr>
            <a:endParaRPr lang="en-GB" dirty="0">
              <a:latin typeface="Arial" charset="0"/>
            </a:endParaRPr>
          </a:p>
        </p:txBody>
      </p:sp>
      <p:pic>
        <p:nvPicPr>
          <p:cNvPr id="6" name="Content Placeholder 5"/>
          <p:cNvPicPr>
            <a:picLocks noGrp="1" noChangeAspect="1"/>
          </p:cNvPicPr>
          <p:nvPr>
            <p:ph sz="quarter" idx="4"/>
          </p:nvPr>
        </p:nvPicPr>
        <p:blipFill>
          <a:blip r:embed="rId2"/>
          <a:stretch>
            <a:fillRect/>
          </a:stretch>
        </p:blipFill>
        <p:spPr>
          <a:xfrm>
            <a:off x="6229240" y="1417984"/>
            <a:ext cx="2724116" cy="2755244"/>
          </a:xfrm>
          <a:prstGeom prst="rect">
            <a:avLst/>
          </a:prstGeom>
        </p:spPr>
      </p:pic>
      <p:pic>
        <p:nvPicPr>
          <p:cNvPr id="2" name="Picture 1"/>
          <p:cNvPicPr>
            <a:picLocks noChangeAspect="1"/>
          </p:cNvPicPr>
          <p:nvPr/>
        </p:nvPicPr>
        <p:blipFill>
          <a:blip r:embed="rId3"/>
          <a:stretch>
            <a:fillRect/>
          </a:stretch>
        </p:blipFill>
        <p:spPr>
          <a:xfrm>
            <a:off x="9533245" y="50722"/>
            <a:ext cx="2402032" cy="1639966"/>
          </a:xfrm>
          <a:prstGeom prst="rect">
            <a:avLst/>
          </a:prstGeom>
        </p:spPr>
      </p:pic>
      <p:pic>
        <p:nvPicPr>
          <p:cNvPr id="7" name="Picture 6"/>
          <p:cNvPicPr>
            <a:picLocks noChangeAspect="1"/>
          </p:cNvPicPr>
          <p:nvPr/>
        </p:nvPicPr>
        <p:blipFill>
          <a:blip r:embed="rId4"/>
          <a:stretch>
            <a:fillRect/>
          </a:stretch>
        </p:blipFill>
        <p:spPr>
          <a:xfrm>
            <a:off x="8004313" y="4333461"/>
            <a:ext cx="3351075" cy="1994659"/>
          </a:xfrm>
          <a:prstGeom prst="rect">
            <a:avLst/>
          </a:prstGeom>
        </p:spPr>
      </p:pic>
      <p:pic>
        <p:nvPicPr>
          <p:cNvPr id="8" name="Picture 7"/>
          <p:cNvPicPr>
            <a:picLocks noChangeAspect="1"/>
          </p:cNvPicPr>
          <p:nvPr/>
        </p:nvPicPr>
        <p:blipFill>
          <a:blip r:embed="rId5"/>
          <a:stretch>
            <a:fillRect/>
          </a:stretch>
        </p:blipFill>
        <p:spPr>
          <a:xfrm>
            <a:off x="9533245" y="1809647"/>
            <a:ext cx="2143125" cy="2143125"/>
          </a:xfrm>
          <a:prstGeom prst="rect">
            <a:avLst/>
          </a:prstGeom>
        </p:spPr>
      </p:pic>
    </p:spTree>
    <p:extLst>
      <p:ext uri="{BB962C8B-B14F-4D97-AF65-F5344CB8AC3E}">
        <p14:creationId xmlns:p14="http://schemas.microsoft.com/office/powerpoint/2010/main" val="2359061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GB" altLang="en-US" sz="4000" dirty="0">
                <a:solidFill>
                  <a:schemeClr val="accent1">
                    <a:lumMod val="75000"/>
                  </a:schemeClr>
                </a:solidFill>
                <a:latin typeface="Georgia" panose="02040502050405020303" pitchFamily="18" charset="0"/>
              </a:rPr>
              <a:t>Yellow Sloughy Tissue:</a:t>
            </a:r>
          </a:p>
        </p:txBody>
      </p:sp>
      <p:sp>
        <p:nvSpPr>
          <p:cNvPr id="3" name="Text Placeholder 2"/>
          <p:cNvSpPr>
            <a:spLocks noGrp="1"/>
          </p:cNvSpPr>
          <p:nvPr>
            <p:ph type="body" idx="1"/>
          </p:nvPr>
        </p:nvSpPr>
        <p:spPr/>
        <p:txBody>
          <a:bodyPr/>
          <a:lstStyle/>
          <a:p>
            <a:pPr marL="228600" lvl="0" indent="-228600">
              <a:lnSpc>
                <a:spcPct val="150000"/>
              </a:lnSpc>
              <a:defRPr/>
            </a:pPr>
            <a:r>
              <a:rPr lang="en-GB" sz="2800" b="0" dirty="0">
                <a:solidFill>
                  <a:prstClr val="black"/>
                </a:solidFill>
                <a:latin typeface="Georgia" panose="02040502050405020303" pitchFamily="18" charset="0"/>
              </a:rPr>
              <a:t>Aims of treatment</a:t>
            </a:r>
          </a:p>
          <a:p>
            <a:endParaRPr lang="en-GB" dirty="0"/>
          </a:p>
        </p:txBody>
      </p:sp>
      <p:sp>
        <p:nvSpPr>
          <p:cNvPr id="19459" name="Content Placeholder 2"/>
          <p:cNvSpPr>
            <a:spLocks noGrp="1"/>
          </p:cNvSpPr>
          <p:nvPr>
            <p:ph sz="half" idx="2"/>
          </p:nvPr>
        </p:nvSpPr>
        <p:spPr/>
        <p:txBody>
          <a:bodyPr vert="horz" lIns="91440" tIns="45720" rIns="91440" bIns="45720" rtlCol="0">
            <a:normAutofit/>
          </a:bodyPr>
          <a:lstStyle/>
          <a:p>
            <a:pPr marL="914400" indent="-533400">
              <a:lnSpc>
                <a:spcPct val="150000"/>
              </a:lnSpc>
              <a:buFont typeface="Arial" charset="0"/>
              <a:buChar char="●"/>
              <a:defRPr/>
            </a:pPr>
            <a:r>
              <a:rPr lang="en-GB" dirty="0">
                <a:latin typeface="Georgia" panose="02040502050405020303" pitchFamily="18" charset="0"/>
              </a:rPr>
              <a:t>Remove slough </a:t>
            </a:r>
          </a:p>
          <a:p>
            <a:pPr marL="914400" lvl="1" indent="-533400">
              <a:lnSpc>
                <a:spcPct val="150000"/>
              </a:lnSpc>
              <a:buFont typeface="Arial" charset="0"/>
              <a:buChar char="●"/>
              <a:defRPr/>
            </a:pPr>
            <a:r>
              <a:rPr lang="en-GB" sz="2800" dirty="0">
                <a:latin typeface="Georgia" panose="02040502050405020303" pitchFamily="18" charset="0"/>
                <a:cs typeface="Arial" charset="0"/>
              </a:rPr>
              <a:t>Allow granulation</a:t>
            </a:r>
          </a:p>
          <a:p>
            <a:pPr marL="914400" lvl="1" indent="-533400">
              <a:lnSpc>
                <a:spcPct val="150000"/>
              </a:lnSpc>
              <a:buFont typeface="Arial" charset="0"/>
              <a:buChar char="●"/>
              <a:defRPr/>
            </a:pPr>
            <a:r>
              <a:rPr lang="en-GB" sz="2800" dirty="0">
                <a:latin typeface="Georgia" panose="02040502050405020303" pitchFamily="18" charset="0"/>
                <a:cs typeface="Arial" charset="0"/>
              </a:rPr>
              <a:t>Reduce infection risk</a:t>
            </a:r>
          </a:p>
          <a:p>
            <a:pPr marL="914400" indent="-533400">
              <a:buFont typeface="Arial" charset="0"/>
              <a:buChar char="●"/>
              <a:defRPr/>
            </a:pPr>
            <a:endParaRPr lang="en-GB" dirty="0">
              <a:latin typeface="Arial" charset="0"/>
            </a:endParaRPr>
          </a:p>
        </p:txBody>
      </p:sp>
      <p:pic>
        <p:nvPicPr>
          <p:cNvPr id="6" name="Content Placeholder 5"/>
          <p:cNvPicPr>
            <a:picLocks noGrp="1" noChangeAspect="1"/>
          </p:cNvPicPr>
          <p:nvPr>
            <p:ph sz="quarter" idx="4"/>
          </p:nvPr>
        </p:nvPicPr>
        <p:blipFill>
          <a:blip r:embed="rId2"/>
          <a:stretch>
            <a:fillRect/>
          </a:stretch>
        </p:blipFill>
        <p:spPr>
          <a:xfrm>
            <a:off x="6393726" y="1703940"/>
            <a:ext cx="2381250" cy="1924050"/>
          </a:xfrm>
          <a:prstGeom prst="rect">
            <a:avLst/>
          </a:prstGeom>
        </p:spPr>
      </p:pic>
      <p:pic>
        <p:nvPicPr>
          <p:cNvPr id="2" name="Picture 1"/>
          <p:cNvPicPr>
            <a:picLocks noChangeAspect="1"/>
          </p:cNvPicPr>
          <p:nvPr/>
        </p:nvPicPr>
        <p:blipFill>
          <a:blip r:embed="rId3"/>
          <a:stretch>
            <a:fillRect/>
          </a:stretch>
        </p:blipFill>
        <p:spPr>
          <a:xfrm>
            <a:off x="9573001" y="63974"/>
            <a:ext cx="2402032" cy="1639966"/>
          </a:xfrm>
          <a:prstGeom prst="rect">
            <a:avLst/>
          </a:prstGeom>
        </p:spPr>
      </p:pic>
      <p:pic>
        <p:nvPicPr>
          <p:cNvPr id="7" name="Picture 6"/>
          <p:cNvPicPr>
            <a:picLocks noChangeAspect="1"/>
          </p:cNvPicPr>
          <p:nvPr/>
        </p:nvPicPr>
        <p:blipFill>
          <a:blip r:embed="rId4"/>
          <a:stretch>
            <a:fillRect/>
          </a:stretch>
        </p:blipFill>
        <p:spPr>
          <a:xfrm>
            <a:off x="9704076" y="1681163"/>
            <a:ext cx="2139881" cy="2139881"/>
          </a:xfrm>
          <a:prstGeom prst="rect">
            <a:avLst/>
          </a:prstGeom>
        </p:spPr>
      </p:pic>
      <p:pic>
        <p:nvPicPr>
          <p:cNvPr id="8" name="Picture 7"/>
          <p:cNvPicPr>
            <a:picLocks noChangeAspect="1"/>
          </p:cNvPicPr>
          <p:nvPr/>
        </p:nvPicPr>
        <p:blipFill>
          <a:blip r:embed="rId5"/>
          <a:stretch>
            <a:fillRect/>
          </a:stretch>
        </p:blipFill>
        <p:spPr>
          <a:xfrm>
            <a:off x="5751443" y="4101132"/>
            <a:ext cx="3100716" cy="2273163"/>
          </a:xfrm>
          <a:prstGeom prst="rect">
            <a:avLst/>
          </a:prstGeom>
        </p:spPr>
      </p:pic>
      <p:pic>
        <p:nvPicPr>
          <p:cNvPr id="9" name="Picture 8"/>
          <p:cNvPicPr>
            <a:picLocks noChangeAspect="1"/>
          </p:cNvPicPr>
          <p:nvPr/>
        </p:nvPicPr>
        <p:blipFill>
          <a:blip r:embed="rId6"/>
          <a:stretch>
            <a:fillRect/>
          </a:stretch>
        </p:blipFill>
        <p:spPr>
          <a:xfrm>
            <a:off x="9681782" y="4180438"/>
            <a:ext cx="2162175" cy="2114550"/>
          </a:xfrm>
          <a:prstGeom prst="rect">
            <a:avLst/>
          </a:prstGeom>
        </p:spPr>
      </p:pic>
    </p:spTree>
    <p:extLst>
      <p:ext uri="{BB962C8B-B14F-4D97-AF65-F5344CB8AC3E}">
        <p14:creationId xmlns:p14="http://schemas.microsoft.com/office/powerpoint/2010/main" val="2378984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GB" altLang="en-US" sz="4000" dirty="0">
                <a:solidFill>
                  <a:schemeClr val="accent1">
                    <a:lumMod val="75000"/>
                  </a:schemeClr>
                </a:solidFill>
                <a:latin typeface="Georgia" panose="02040502050405020303" pitchFamily="18" charset="0"/>
              </a:rPr>
              <a:t>Red Granulation Tissue</a:t>
            </a:r>
          </a:p>
        </p:txBody>
      </p:sp>
      <p:sp>
        <p:nvSpPr>
          <p:cNvPr id="3" name="Text Placeholder 2"/>
          <p:cNvSpPr>
            <a:spLocks noGrp="1"/>
          </p:cNvSpPr>
          <p:nvPr>
            <p:ph type="body" idx="1"/>
          </p:nvPr>
        </p:nvSpPr>
        <p:spPr/>
        <p:txBody>
          <a:bodyPr/>
          <a:lstStyle/>
          <a:p>
            <a:pPr marL="914400" lvl="0" indent="-914400">
              <a:lnSpc>
                <a:spcPct val="150000"/>
              </a:lnSpc>
            </a:pPr>
            <a:r>
              <a:rPr lang="en-GB" altLang="en-US" sz="2800" b="0" dirty="0">
                <a:solidFill>
                  <a:prstClr val="black"/>
                </a:solidFill>
                <a:latin typeface="Georgia" panose="02040502050405020303" pitchFamily="18" charset="0"/>
              </a:rPr>
              <a:t>Aims of Treatment</a:t>
            </a:r>
          </a:p>
          <a:p>
            <a:endParaRPr lang="en-GB" dirty="0"/>
          </a:p>
        </p:txBody>
      </p:sp>
      <p:sp>
        <p:nvSpPr>
          <p:cNvPr id="20483" name="Content Placeholder 2"/>
          <p:cNvSpPr>
            <a:spLocks noGrp="1"/>
          </p:cNvSpPr>
          <p:nvPr>
            <p:ph sz="half" idx="2"/>
          </p:nvPr>
        </p:nvSpPr>
        <p:spPr>
          <a:xfrm>
            <a:off x="839788" y="2186609"/>
            <a:ext cx="5157787" cy="4003054"/>
          </a:xfrm>
        </p:spPr>
        <p:txBody>
          <a:bodyPr vert="horz" lIns="91440" tIns="45720" rIns="91440" bIns="45720" rtlCol="0">
            <a:noAutofit/>
          </a:bodyPr>
          <a:lstStyle/>
          <a:p>
            <a:pPr marL="914400" lvl="1" indent="-533400">
              <a:lnSpc>
                <a:spcPct val="150000"/>
              </a:lnSpc>
              <a:buFont typeface="Arial" panose="020B0604020202020204" pitchFamily="34" charset="0"/>
              <a:buChar char="●"/>
            </a:pPr>
            <a:r>
              <a:rPr lang="en-GB" altLang="en-US" sz="2800" dirty="0">
                <a:latin typeface="Georgia" panose="02040502050405020303" pitchFamily="18" charset="0"/>
                <a:cs typeface="Arial" panose="020B0604020202020204" pitchFamily="34" charset="0"/>
              </a:rPr>
              <a:t>Need to allow wound bed to fill with granulation tissue</a:t>
            </a:r>
          </a:p>
          <a:p>
            <a:pPr marL="914400" lvl="1" indent="-533400">
              <a:lnSpc>
                <a:spcPct val="150000"/>
              </a:lnSpc>
              <a:buFont typeface="Arial" panose="020B0604020202020204" pitchFamily="34" charset="0"/>
              <a:buChar char="●"/>
            </a:pPr>
            <a:r>
              <a:rPr lang="en-GB" altLang="en-US" sz="2800" dirty="0">
                <a:latin typeface="Georgia" panose="02040502050405020303" pitchFamily="18" charset="0"/>
                <a:cs typeface="Arial" panose="020B0604020202020204" pitchFamily="34" charset="0"/>
              </a:rPr>
              <a:t>Tops of capillary loops visible</a:t>
            </a:r>
          </a:p>
          <a:p>
            <a:pPr marL="914400" lvl="1" indent="-533400">
              <a:lnSpc>
                <a:spcPct val="150000"/>
              </a:lnSpc>
              <a:buFont typeface="Arial" panose="020B0604020202020204" pitchFamily="34" charset="0"/>
              <a:buChar char="●"/>
            </a:pPr>
            <a:r>
              <a:rPr lang="en-GB" altLang="en-US" sz="2800" dirty="0">
                <a:latin typeface="Georgia" panose="02040502050405020303" pitchFamily="18" charset="0"/>
                <a:cs typeface="Arial" panose="020B0604020202020204" pitchFamily="34" charset="0"/>
              </a:rPr>
              <a:t>Wound bed red and granular</a:t>
            </a:r>
          </a:p>
          <a:p>
            <a:pPr marL="914400" lvl="1" indent="-533400">
              <a:lnSpc>
                <a:spcPct val="150000"/>
              </a:lnSpc>
              <a:buFont typeface="Arial" panose="020B0604020202020204" pitchFamily="34" charset="0"/>
              <a:buChar char="●"/>
            </a:pPr>
            <a:r>
              <a:rPr lang="en-GB" altLang="en-US" sz="2800" dirty="0">
                <a:latin typeface="Georgia" panose="02040502050405020303" pitchFamily="18" charset="0"/>
                <a:cs typeface="Arial" panose="020B0604020202020204" pitchFamily="34" charset="0"/>
              </a:rPr>
              <a:t>Need to maintain warm, moist, clean surface</a:t>
            </a:r>
          </a:p>
          <a:p>
            <a:pPr marL="914400" lvl="1" indent="-533400">
              <a:lnSpc>
                <a:spcPct val="150000"/>
              </a:lnSpc>
              <a:buFont typeface="Arial" panose="020B0604020202020204" pitchFamily="34" charset="0"/>
              <a:buChar char="●"/>
            </a:pPr>
            <a:r>
              <a:rPr lang="en-GB" altLang="en-US" sz="2800" dirty="0">
                <a:latin typeface="Georgia" panose="02040502050405020303" pitchFamily="18" charset="0"/>
                <a:cs typeface="Arial" panose="020B0604020202020204" pitchFamily="34" charset="0"/>
              </a:rPr>
              <a:t>Avoid desiccation or maceration</a:t>
            </a:r>
          </a:p>
        </p:txBody>
      </p:sp>
      <p:pic>
        <p:nvPicPr>
          <p:cNvPr id="6" name="Content Placeholder 5"/>
          <p:cNvPicPr>
            <a:picLocks noGrp="1" noChangeAspect="1"/>
          </p:cNvPicPr>
          <p:nvPr>
            <p:ph sz="quarter" idx="4"/>
          </p:nvPr>
        </p:nvPicPr>
        <p:blipFill>
          <a:blip r:embed="rId2"/>
          <a:stretch>
            <a:fillRect/>
          </a:stretch>
        </p:blipFill>
        <p:spPr>
          <a:xfrm>
            <a:off x="6611938" y="1364974"/>
            <a:ext cx="2466975" cy="2330765"/>
          </a:xfrm>
          <a:prstGeom prst="rect">
            <a:avLst/>
          </a:prstGeom>
        </p:spPr>
      </p:pic>
      <p:pic>
        <p:nvPicPr>
          <p:cNvPr id="2" name="Picture 1"/>
          <p:cNvPicPr>
            <a:picLocks noChangeAspect="1"/>
          </p:cNvPicPr>
          <p:nvPr/>
        </p:nvPicPr>
        <p:blipFill>
          <a:blip r:embed="rId3"/>
          <a:stretch>
            <a:fillRect/>
          </a:stretch>
        </p:blipFill>
        <p:spPr>
          <a:xfrm>
            <a:off x="9693276" y="207923"/>
            <a:ext cx="2402032" cy="1639966"/>
          </a:xfrm>
          <a:prstGeom prst="rect">
            <a:avLst/>
          </a:prstGeom>
        </p:spPr>
      </p:pic>
      <p:pic>
        <p:nvPicPr>
          <p:cNvPr id="7" name="Picture 6"/>
          <p:cNvPicPr>
            <a:picLocks noChangeAspect="1"/>
          </p:cNvPicPr>
          <p:nvPr/>
        </p:nvPicPr>
        <p:blipFill>
          <a:blip r:embed="rId4"/>
          <a:stretch>
            <a:fillRect/>
          </a:stretch>
        </p:blipFill>
        <p:spPr>
          <a:xfrm>
            <a:off x="6453195" y="4541523"/>
            <a:ext cx="2514600" cy="1819275"/>
          </a:xfrm>
          <a:prstGeom prst="rect">
            <a:avLst/>
          </a:prstGeom>
        </p:spPr>
      </p:pic>
      <p:pic>
        <p:nvPicPr>
          <p:cNvPr id="8" name="Picture 7"/>
          <p:cNvPicPr>
            <a:picLocks noChangeAspect="1"/>
          </p:cNvPicPr>
          <p:nvPr/>
        </p:nvPicPr>
        <p:blipFill>
          <a:blip r:embed="rId5"/>
          <a:stretch>
            <a:fillRect/>
          </a:stretch>
        </p:blipFill>
        <p:spPr>
          <a:xfrm>
            <a:off x="9231313" y="4374836"/>
            <a:ext cx="2124075" cy="2152650"/>
          </a:xfrm>
          <a:prstGeom prst="rect">
            <a:avLst/>
          </a:prstGeom>
        </p:spPr>
      </p:pic>
      <p:pic>
        <p:nvPicPr>
          <p:cNvPr id="9" name="Picture 8"/>
          <p:cNvPicPr>
            <a:picLocks noChangeAspect="1"/>
          </p:cNvPicPr>
          <p:nvPr/>
        </p:nvPicPr>
        <p:blipFill>
          <a:blip r:embed="rId6"/>
          <a:stretch>
            <a:fillRect/>
          </a:stretch>
        </p:blipFill>
        <p:spPr>
          <a:xfrm>
            <a:off x="9561658" y="2285088"/>
            <a:ext cx="2533650" cy="1809750"/>
          </a:xfrm>
          <a:prstGeom prst="rect">
            <a:avLst/>
          </a:prstGeom>
        </p:spPr>
      </p:pic>
    </p:spTree>
    <p:extLst>
      <p:ext uri="{BB962C8B-B14F-4D97-AF65-F5344CB8AC3E}">
        <p14:creationId xmlns:p14="http://schemas.microsoft.com/office/powerpoint/2010/main" val="84367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43951"/>
            <a:ext cx="6096000" cy="3170099"/>
          </a:xfrm>
          <a:prstGeom prst="rect">
            <a:avLst/>
          </a:prstGeom>
        </p:spPr>
        <p:txBody>
          <a:bodyPr>
            <a:spAutoFit/>
          </a:bodyPr>
          <a:lstStyle/>
          <a:p>
            <a:pPr marL="236538" lvl="0" indent="-236538" algn="ctr" eaLnBrk="0" fontAlgn="base" hangingPunct="0">
              <a:spcBef>
                <a:spcPct val="20000"/>
              </a:spcBef>
              <a:spcAft>
                <a:spcPct val="0"/>
              </a:spcAft>
              <a:buClr>
                <a:srgbClr val="00AABC"/>
              </a:buClr>
            </a:pPr>
            <a:r>
              <a:rPr kumimoji="0" lang="en-US" sz="3600" b="0" i="0" u="none" strike="noStrike" kern="0" cap="none" spc="0" normalizeH="0" baseline="0" noProof="0" dirty="0">
                <a:ln>
                  <a:noFill/>
                </a:ln>
                <a:solidFill>
                  <a:srgbClr val="006EAB"/>
                </a:solidFill>
                <a:effectLst/>
                <a:uLnTx/>
                <a:uFillTx/>
                <a:latin typeface="Arial"/>
              </a:rPr>
              <a:t>“</a:t>
            </a:r>
            <a:r>
              <a:rPr kumimoji="0" lang="en-US" sz="3600" b="0" i="0" u="none" strike="noStrike" kern="0" cap="none" spc="0" normalizeH="0" baseline="0" noProof="0" dirty="0">
                <a:ln>
                  <a:noFill/>
                </a:ln>
                <a:solidFill>
                  <a:srgbClr val="006EAB"/>
                </a:solidFill>
                <a:effectLst/>
                <a:uLnTx/>
                <a:uFillTx/>
                <a:latin typeface="Georgia" panose="02040502050405020303" pitchFamily="18" charset="0"/>
              </a:rPr>
              <a:t>Wound healing, or wound repair, is an intricate process in which the skin (or another organ-tissue) repairs itself after injury</a:t>
            </a:r>
            <a:r>
              <a:rPr kumimoji="0" lang="en-US" sz="3600" b="0" i="0" u="none" strike="noStrike" kern="0" cap="none" spc="0" normalizeH="0" baseline="0" noProof="0" dirty="0">
                <a:ln>
                  <a:noFill/>
                </a:ln>
                <a:solidFill>
                  <a:srgbClr val="006EAB"/>
                </a:solidFill>
                <a:effectLst/>
                <a:uLnTx/>
                <a:uFillTx/>
                <a:latin typeface="Arial"/>
              </a:rPr>
              <a:t>” </a:t>
            </a:r>
            <a:r>
              <a:rPr kumimoji="0" lang="en-US" sz="2000" b="0" i="0" u="none" strike="noStrike" kern="0" cap="none" spc="0" normalizeH="0" baseline="0" noProof="0" dirty="0">
                <a:ln>
                  <a:noFill/>
                </a:ln>
                <a:solidFill>
                  <a:srgbClr val="006EAB"/>
                </a:solidFill>
                <a:effectLst/>
                <a:uLnTx/>
                <a:uFillTx/>
                <a:latin typeface="Arial"/>
              </a:rPr>
              <a:t>(Nguyen, </a:t>
            </a:r>
            <a:r>
              <a:rPr kumimoji="0" lang="en-US" sz="2000" b="0" i="0" u="none" strike="noStrike" kern="0" cap="none" spc="0" normalizeH="0" baseline="0" noProof="0" dirty="0" err="1">
                <a:ln>
                  <a:noFill/>
                </a:ln>
                <a:solidFill>
                  <a:srgbClr val="006EAB"/>
                </a:solidFill>
                <a:effectLst/>
                <a:uLnTx/>
                <a:uFillTx/>
                <a:latin typeface="Arial"/>
              </a:rPr>
              <a:t>Orgill</a:t>
            </a:r>
            <a:r>
              <a:rPr kumimoji="0" lang="en-US" sz="2000" b="0" i="0" u="none" strike="noStrike" kern="0" cap="none" spc="0" normalizeH="0" baseline="0" noProof="0" dirty="0">
                <a:ln>
                  <a:noFill/>
                </a:ln>
                <a:solidFill>
                  <a:srgbClr val="006EAB"/>
                </a:solidFill>
                <a:effectLst/>
                <a:uLnTx/>
                <a:uFillTx/>
                <a:latin typeface="Arial"/>
              </a:rPr>
              <a:t>, Murphy 2009)</a:t>
            </a:r>
          </a:p>
        </p:txBody>
      </p:sp>
      <p:pic>
        <p:nvPicPr>
          <p:cNvPr id="3" name="Picture 2"/>
          <p:cNvPicPr>
            <a:picLocks noChangeAspect="1"/>
          </p:cNvPicPr>
          <p:nvPr/>
        </p:nvPicPr>
        <p:blipFill>
          <a:blip r:embed="rId2"/>
          <a:stretch>
            <a:fillRect/>
          </a:stretch>
        </p:blipFill>
        <p:spPr>
          <a:xfrm>
            <a:off x="9639261" y="203985"/>
            <a:ext cx="2402032" cy="1639966"/>
          </a:xfrm>
          <a:prstGeom prst="rect">
            <a:avLst/>
          </a:prstGeom>
        </p:spPr>
      </p:pic>
    </p:spTree>
    <p:extLst>
      <p:ext uri="{BB962C8B-B14F-4D97-AF65-F5344CB8AC3E}">
        <p14:creationId xmlns:p14="http://schemas.microsoft.com/office/powerpoint/2010/main" val="931385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hangingPunct="1"/>
            <a:r>
              <a:rPr lang="en-GB" altLang="en-US" sz="4000" dirty="0">
                <a:solidFill>
                  <a:schemeClr val="accent1">
                    <a:lumMod val="75000"/>
                  </a:schemeClr>
                </a:solidFill>
                <a:latin typeface="Georgia" panose="02040502050405020303" pitchFamily="18" charset="0"/>
              </a:rPr>
              <a:t>Pink </a:t>
            </a:r>
            <a:r>
              <a:rPr lang="en-GB" altLang="en-US" sz="4000" dirty="0" err="1">
                <a:solidFill>
                  <a:schemeClr val="accent1">
                    <a:lumMod val="75000"/>
                  </a:schemeClr>
                </a:solidFill>
                <a:latin typeface="Georgia" panose="02040502050405020303" pitchFamily="18" charset="0"/>
              </a:rPr>
              <a:t>Epithelialising</a:t>
            </a:r>
            <a:r>
              <a:rPr lang="en-GB" altLang="en-US" sz="4000" dirty="0">
                <a:solidFill>
                  <a:schemeClr val="accent1">
                    <a:lumMod val="75000"/>
                  </a:schemeClr>
                </a:solidFill>
                <a:latin typeface="Georgia" panose="02040502050405020303" pitchFamily="18" charset="0"/>
              </a:rPr>
              <a:t>:</a:t>
            </a:r>
          </a:p>
        </p:txBody>
      </p:sp>
      <p:sp>
        <p:nvSpPr>
          <p:cNvPr id="3" name="Text Placeholder 2"/>
          <p:cNvSpPr>
            <a:spLocks noGrp="1"/>
          </p:cNvSpPr>
          <p:nvPr>
            <p:ph type="body" idx="1"/>
          </p:nvPr>
        </p:nvSpPr>
        <p:spPr/>
        <p:txBody>
          <a:bodyPr/>
          <a:lstStyle/>
          <a:p>
            <a:pPr marL="228600" lvl="0" indent="-228600">
              <a:lnSpc>
                <a:spcPct val="150000"/>
              </a:lnSpc>
            </a:pPr>
            <a:r>
              <a:rPr lang="en-GB" altLang="en-US" sz="2800" b="0" dirty="0">
                <a:solidFill>
                  <a:prstClr val="black"/>
                </a:solidFill>
                <a:latin typeface="Georgia" panose="02040502050405020303" pitchFamily="18" charset="0"/>
              </a:rPr>
              <a:t>Aims of treatment</a:t>
            </a:r>
          </a:p>
          <a:p>
            <a:endParaRPr lang="en-GB" dirty="0"/>
          </a:p>
        </p:txBody>
      </p:sp>
      <p:sp>
        <p:nvSpPr>
          <p:cNvPr id="21507" name="Content Placeholder 2"/>
          <p:cNvSpPr>
            <a:spLocks noGrp="1"/>
          </p:cNvSpPr>
          <p:nvPr>
            <p:ph sz="half" idx="2"/>
          </p:nvPr>
        </p:nvSpPr>
        <p:spPr/>
        <p:txBody>
          <a:bodyPr vert="horz" lIns="91440" tIns="45720" rIns="91440" bIns="45720" rtlCol="0">
            <a:normAutofit/>
          </a:bodyPr>
          <a:lstStyle/>
          <a:p>
            <a:pPr marL="914400" lvl="1" indent="-533400">
              <a:lnSpc>
                <a:spcPct val="150000"/>
              </a:lnSpc>
              <a:buFont typeface="Arial" panose="020B0604020202020204" pitchFamily="34" charset="0"/>
              <a:buChar char="●"/>
            </a:pPr>
            <a:r>
              <a:rPr lang="en-GB" altLang="en-US" sz="2800" dirty="0">
                <a:latin typeface="Georgia" panose="02040502050405020303" pitchFamily="18" charset="0"/>
                <a:cs typeface="Arial" panose="020B0604020202020204" pitchFamily="34" charset="0"/>
              </a:rPr>
              <a:t>Protection</a:t>
            </a:r>
          </a:p>
          <a:p>
            <a:pPr marL="914400" lvl="1" indent="-533400">
              <a:lnSpc>
                <a:spcPct val="150000"/>
              </a:lnSpc>
              <a:buFont typeface="Arial" panose="020B0604020202020204" pitchFamily="34" charset="0"/>
              <a:buChar char="●"/>
            </a:pPr>
            <a:r>
              <a:rPr lang="en-GB" altLang="en-US" sz="2800" dirty="0">
                <a:latin typeface="Georgia" panose="02040502050405020303" pitchFamily="18" charset="0"/>
                <a:cs typeface="Arial" panose="020B0604020202020204" pitchFamily="34" charset="0"/>
              </a:rPr>
              <a:t>Keep warm, moist and clean</a:t>
            </a:r>
          </a:p>
          <a:p>
            <a:pPr marL="914400" lvl="1" indent="-533400">
              <a:lnSpc>
                <a:spcPct val="150000"/>
              </a:lnSpc>
              <a:buFont typeface="Arial" panose="020B0604020202020204" pitchFamily="34" charset="0"/>
              <a:buChar char="●"/>
            </a:pPr>
            <a:r>
              <a:rPr lang="en-GB" altLang="en-US" sz="2800" dirty="0">
                <a:latin typeface="Georgia" panose="02040502050405020303" pitchFamily="18" charset="0"/>
                <a:cs typeface="Arial" panose="020B0604020202020204" pitchFamily="34" charset="0"/>
              </a:rPr>
              <a:t>Try not to desiccate </a:t>
            </a:r>
          </a:p>
        </p:txBody>
      </p:sp>
      <p:pic>
        <p:nvPicPr>
          <p:cNvPr id="6" name="Content Placeholder 5"/>
          <p:cNvPicPr>
            <a:picLocks noGrp="1" noChangeAspect="1"/>
          </p:cNvPicPr>
          <p:nvPr>
            <p:ph sz="quarter" idx="4"/>
          </p:nvPr>
        </p:nvPicPr>
        <p:blipFill>
          <a:blip r:embed="rId2"/>
          <a:stretch>
            <a:fillRect/>
          </a:stretch>
        </p:blipFill>
        <p:spPr>
          <a:xfrm>
            <a:off x="9638407" y="3733512"/>
            <a:ext cx="2530059" cy="1810669"/>
          </a:xfrm>
          <a:prstGeom prst="rect">
            <a:avLst/>
          </a:prstGeom>
        </p:spPr>
      </p:pic>
      <p:pic>
        <p:nvPicPr>
          <p:cNvPr id="2" name="Picture 1"/>
          <p:cNvPicPr>
            <a:picLocks noChangeAspect="1"/>
          </p:cNvPicPr>
          <p:nvPr/>
        </p:nvPicPr>
        <p:blipFill>
          <a:blip r:embed="rId3"/>
          <a:stretch>
            <a:fillRect/>
          </a:stretch>
        </p:blipFill>
        <p:spPr>
          <a:xfrm>
            <a:off x="9693276" y="50722"/>
            <a:ext cx="2402032" cy="1639966"/>
          </a:xfrm>
          <a:prstGeom prst="rect">
            <a:avLst/>
          </a:prstGeom>
        </p:spPr>
      </p:pic>
      <p:pic>
        <p:nvPicPr>
          <p:cNvPr id="7" name="Picture 6"/>
          <p:cNvPicPr>
            <a:picLocks noChangeAspect="1"/>
          </p:cNvPicPr>
          <p:nvPr/>
        </p:nvPicPr>
        <p:blipFill>
          <a:blip r:embed="rId4"/>
          <a:stretch>
            <a:fillRect/>
          </a:stretch>
        </p:blipFill>
        <p:spPr>
          <a:xfrm>
            <a:off x="7731619" y="4212590"/>
            <a:ext cx="2127688" cy="2152075"/>
          </a:xfrm>
          <a:prstGeom prst="rect">
            <a:avLst/>
          </a:prstGeom>
        </p:spPr>
      </p:pic>
      <p:pic>
        <p:nvPicPr>
          <p:cNvPr id="8" name="Picture 7"/>
          <p:cNvPicPr>
            <a:picLocks noChangeAspect="1"/>
          </p:cNvPicPr>
          <p:nvPr/>
        </p:nvPicPr>
        <p:blipFill>
          <a:blip r:embed="rId5"/>
          <a:stretch>
            <a:fillRect/>
          </a:stretch>
        </p:blipFill>
        <p:spPr>
          <a:xfrm>
            <a:off x="9638407" y="1916747"/>
            <a:ext cx="2511770" cy="1816765"/>
          </a:xfrm>
          <a:prstGeom prst="rect">
            <a:avLst/>
          </a:prstGeom>
        </p:spPr>
      </p:pic>
      <p:pic>
        <p:nvPicPr>
          <p:cNvPr id="9" name="Picture 8"/>
          <p:cNvPicPr>
            <a:picLocks noChangeAspect="1"/>
          </p:cNvPicPr>
          <p:nvPr/>
        </p:nvPicPr>
        <p:blipFill>
          <a:blip r:embed="rId6"/>
          <a:stretch>
            <a:fillRect/>
          </a:stretch>
        </p:blipFill>
        <p:spPr>
          <a:xfrm>
            <a:off x="6397400" y="1033671"/>
            <a:ext cx="2839365" cy="2438192"/>
          </a:xfrm>
          <a:prstGeom prst="rect">
            <a:avLst/>
          </a:prstGeom>
        </p:spPr>
      </p:pic>
      <p:pic>
        <p:nvPicPr>
          <p:cNvPr id="10" name="Picture 9"/>
          <p:cNvPicPr>
            <a:picLocks noChangeAspect="1"/>
          </p:cNvPicPr>
          <p:nvPr/>
        </p:nvPicPr>
        <p:blipFill>
          <a:blip r:embed="rId7"/>
          <a:stretch>
            <a:fillRect/>
          </a:stretch>
        </p:blipFill>
        <p:spPr>
          <a:xfrm>
            <a:off x="4701520" y="5048250"/>
            <a:ext cx="2533650" cy="1809750"/>
          </a:xfrm>
          <a:prstGeom prst="rect">
            <a:avLst/>
          </a:prstGeom>
        </p:spPr>
      </p:pic>
    </p:spTree>
    <p:extLst>
      <p:ext uri="{BB962C8B-B14F-4D97-AF65-F5344CB8AC3E}">
        <p14:creationId xmlns:p14="http://schemas.microsoft.com/office/powerpoint/2010/main" val="1005009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0070C0"/>
                </a:solidFill>
                <a:latin typeface="Georgia" panose="02040502050405020303" pitchFamily="18" charset="0"/>
              </a:rPr>
              <a:t>Dressing selection</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00504847"/>
              </p:ext>
            </p:extLst>
          </p:nvPr>
        </p:nvGraphicFramePr>
        <p:xfrm>
          <a:off x="834887" y="1825625"/>
          <a:ext cx="10518913" cy="4795520"/>
        </p:xfrm>
        <a:graphic>
          <a:graphicData uri="http://schemas.openxmlformats.org/drawingml/2006/table">
            <a:tbl>
              <a:tblPr firstRow="1" bandRow="1">
                <a:tableStyleId>{5C22544A-7EE6-4342-B048-85BDC9FD1C3A}</a:tableStyleId>
              </a:tblPr>
              <a:tblGrid>
                <a:gridCol w="3508513">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741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tx1"/>
                          </a:solidFill>
                        </a:rPr>
                        <a:t>CONTACT</a:t>
                      </a:r>
                      <a:r>
                        <a:rPr lang="en-GB" sz="1400" b="1" u="sng" baseline="0" dirty="0">
                          <a:solidFill>
                            <a:schemeClr val="tx1"/>
                          </a:solidFill>
                        </a:rPr>
                        <a:t> LAYER</a:t>
                      </a:r>
                      <a:endParaRPr lang="en-GB" sz="1400" b="1" u="sng" dirty="0">
                        <a:solidFill>
                          <a:schemeClr val="tx1"/>
                        </a:solidFill>
                      </a:endParaRPr>
                    </a:p>
                    <a:p>
                      <a:pPr algn="l"/>
                      <a:r>
                        <a:rPr lang="en-GB" sz="1400" b="0" u="none" dirty="0">
                          <a:solidFill>
                            <a:schemeClr val="tx1"/>
                          </a:solidFill>
                        </a:rPr>
                        <a:t>To protection of healing wound tissue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ABSORBANT PAD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To manage exudate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u="none" dirty="0">
                        <a:solidFill>
                          <a:schemeClr val="tx1"/>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tx1"/>
                          </a:solidFill>
                        </a:rPr>
                        <a:t>ANTIMICROBIAL</a:t>
                      </a:r>
                    </a:p>
                    <a:p>
                      <a:pPr algn="l"/>
                      <a:r>
                        <a:rPr lang="en-GB" sz="1400" b="0" u="none" dirty="0">
                          <a:solidFill>
                            <a:schemeClr val="tx1"/>
                          </a:solidFill>
                        </a:rPr>
                        <a:t>Honey</a:t>
                      </a:r>
                      <a:endParaRPr lang="en-GB" sz="1400" b="0" u="none" baseline="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xmlns="" val="10000"/>
                  </a:ext>
                </a:extLst>
              </a:tr>
              <a:tr h="370840">
                <a:tc>
                  <a:txBody>
                    <a:bodyPr/>
                    <a:lstStyle/>
                    <a:p>
                      <a:pPr algn="l"/>
                      <a:r>
                        <a:rPr lang="en-GB" sz="1400" b="1" dirty="0"/>
                        <a:t>ALGINATE/HYDROFIBRE</a:t>
                      </a:r>
                    </a:p>
                    <a:p>
                      <a:pPr algn="l"/>
                      <a:r>
                        <a:rPr lang="en-GB" sz="1400" dirty="0"/>
                        <a:t>Hydrophilic gelling fibre that manages exudate and debrides</a:t>
                      </a:r>
                    </a:p>
                    <a:p>
                      <a:pPr algn="l"/>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dirty="0"/>
                        <a:t>FOAMS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dirty="0"/>
                        <a:t>Manage exudate and create a healing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u="sng" dirty="0"/>
                    </a:p>
                  </a:txBody>
                  <a:tcPr/>
                </a:tc>
                <a:tc>
                  <a:txBody>
                    <a:bodyPr/>
                    <a:lstStyle/>
                    <a:p>
                      <a:pPr algn="l"/>
                      <a:r>
                        <a:rPr lang="en-GB" sz="1400" b="0" u="none" dirty="0"/>
                        <a:t>Iodine</a:t>
                      </a: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t>HYDROGEL</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High water content, traps moisture within the product</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t>Debrides and hydrates</a:t>
                      </a:r>
                    </a:p>
                  </a:txBody>
                  <a:tcPr/>
                </a:tc>
                <a:tc>
                  <a:txBody>
                    <a:bodyPr/>
                    <a:lstStyle/>
                    <a:p>
                      <a:pPr algn="l"/>
                      <a:r>
                        <a:rPr lang="en-GB" sz="1400" b="1" baseline="0" dirty="0"/>
                        <a:t>CHARCOAL DRESSINGS</a:t>
                      </a:r>
                    </a:p>
                    <a:p>
                      <a:pPr algn="l"/>
                      <a:r>
                        <a:rPr lang="en-GB" sz="1400" baseline="0" dirty="0"/>
                        <a:t>To manage odour</a:t>
                      </a:r>
                    </a:p>
                    <a:p>
                      <a:pPr algn="l"/>
                      <a:endParaRPr lang="en-GB" sz="1400" baseline="0" dirty="0"/>
                    </a:p>
                  </a:txBody>
                  <a:tcPr/>
                </a:tc>
                <a:tc>
                  <a:txBody>
                    <a:bodyPr/>
                    <a:lstStyle/>
                    <a:p>
                      <a:pPr algn="l"/>
                      <a:r>
                        <a:rPr lang="en-GB" sz="1400" b="0" u="none" dirty="0"/>
                        <a:t>PHMB</a:t>
                      </a: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none" dirty="0"/>
                        <a:t>HYDROFIBRE/PROTEASE MATRIX</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dirty="0"/>
                        <a:t>Alginate gel containing antimicrobial enzymes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u="non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t>HYDROCOLLOID</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Keeps the wound bed hydrated and protects vulnerable skin.</a:t>
                      </a:r>
                      <a:endParaRPr lang="en-GB" sz="14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dirty="0"/>
                        <a:t>Silvers</a:t>
                      </a:r>
                    </a:p>
                  </a:txBody>
                  <a:tcPr/>
                </a:tc>
                <a:extLst>
                  <a:ext uri="{0D108BD9-81ED-4DB2-BD59-A6C34878D82A}">
                    <a16:rowId xmlns:a16="http://schemas.microsoft.com/office/drawing/2014/main" xmlns="" val="10003"/>
                  </a:ext>
                </a:extLst>
              </a:tr>
              <a:tr h="1166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mn-lt"/>
                          <a:ea typeface="+mn-ea"/>
                          <a:cs typeface="+mn-cs"/>
                        </a:rPr>
                        <a:t>MISCELLANEOUS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Debridement pad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Film Dressing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Island dressing</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BARRIER FILM/CREAM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To protect the </a:t>
                      </a:r>
                      <a:r>
                        <a:rPr lang="en-GB" sz="1400" dirty="0" err="1"/>
                        <a:t>periwound</a:t>
                      </a:r>
                      <a:r>
                        <a:rPr lang="en-GB" sz="1400" dirty="0"/>
                        <a:t> skin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dirty="0"/>
                        <a:t>DACC</a:t>
                      </a:r>
                    </a:p>
                  </a:txBody>
                  <a:tcPr/>
                </a:tc>
                <a:extLst>
                  <a:ext uri="{0D108BD9-81ED-4DB2-BD59-A6C34878D82A}">
                    <a16:rowId xmlns:a16="http://schemas.microsoft.com/office/drawing/2014/main" xmlns="" val="10004"/>
                  </a:ext>
                </a:extLst>
              </a:tr>
            </a:tbl>
          </a:graphicData>
        </a:graphic>
      </p:graphicFrame>
      <p:pic>
        <p:nvPicPr>
          <p:cNvPr id="11" name="Picture 10"/>
          <p:cNvPicPr>
            <a:picLocks noChangeAspect="1"/>
          </p:cNvPicPr>
          <p:nvPr/>
        </p:nvPicPr>
        <p:blipFill>
          <a:blip r:embed="rId2"/>
          <a:stretch>
            <a:fillRect/>
          </a:stretch>
        </p:blipFill>
        <p:spPr>
          <a:xfrm>
            <a:off x="9603461" y="0"/>
            <a:ext cx="2402032" cy="1646063"/>
          </a:xfrm>
          <a:prstGeom prst="rect">
            <a:avLst/>
          </a:prstGeom>
        </p:spPr>
      </p:pic>
    </p:spTree>
    <p:extLst>
      <p:ext uri="{BB962C8B-B14F-4D97-AF65-F5344CB8AC3E}">
        <p14:creationId xmlns:p14="http://schemas.microsoft.com/office/powerpoint/2010/main" val="3704124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0070C0"/>
                </a:solidFill>
                <a:latin typeface="Georgia" panose="02040502050405020303" pitchFamily="18" charset="0"/>
              </a:rPr>
              <a:t>Hosiery Selection</a:t>
            </a:r>
          </a:p>
        </p:txBody>
      </p:sp>
      <p:sp>
        <p:nvSpPr>
          <p:cNvPr id="3" name="Text Placeholder 2"/>
          <p:cNvSpPr>
            <a:spLocks noGrp="1"/>
          </p:cNvSpPr>
          <p:nvPr>
            <p:ph type="body" idx="1"/>
          </p:nvPr>
        </p:nvSpPr>
        <p:spPr/>
        <p:txBody>
          <a:bodyPr/>
          <a:lstStyle/>
          <a:p>
            <a:r>
              <a:rPr lang="en-GB" dirty="0"/>
              <a:t>British Standard Hosiery</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933837325"/>
              </p:ext>
            </p:extLst>
          </p:nvPr>
        </p:nvGraphicFramePr>
        <p:xfrm>
          <a:off x="839788" y="2505075"/>
          <a:ext cx="5157788" cy="2278959"/>
        </p:xfrm>
        <a:graphic>
          <a:graphicData uri="http://schemas.openxmlformats.org/drawingml/2006/table">
            <a:tbl>
              <a:tblPr firstRow="1" bandRow="1">
                <a:tableStyleId>{5C22544A-7EE6-4342-B048-85BDC9FD1C3A}</a:tableStyleId>
              </a:tblPr>
              <a:tblGrid>
                <a:gridCol w="2578894">
                  <a:extLst>
                    <a:ext uri="{9D8B030D-6E8A-4147-A177-3AD203B41FA5}">
                      <a16:colId xmlns:a16="http://schemas.microsoft.com/office/drawing/2014/main" xmlns="" val="3300277541"/>
                    </a:ext>
                  </a:extLst>
                </a:gridCol>
                <a:gridCol w="2578894">
                  <a:extLst>
                    <a:ext uri="{9D8B030D-6E8A-4147-A177-3AD203B41FA5}">
                      <a16:colId xmlns:a16="http://schemas.microsoft.com/office/drawing/2014/main" xmlns="" val="1861558001"/>
                    </a:ext>
                  </a:extLst>
                </a:gridCol>
              </a:tblGrid>
              <a:tr h="759653">
                <a:tc>
                  <a:txBody>
                    <a:bodyPr/>
                    <a:lstStyle/>
                    <a:p>
                      <a:r>
                        <a:rPr lang="en-GB" dirty="0"/>
                        <a:t>Class I</a:t>
                      </a:r>
                    </a:p>
                  </a:txBody>
                  <a:tcPr/>
                </a:tc>
                <a:tc>
                  <a:txBody>
                    <a:bodyPr/>
                    <a:lstStyle/>
                    <a:p>
                      <a:r>
                        <a:rPr lang="en-GB" dirty="0"/>
                        <a:t>14-17mmHg</a:t>
                      </a:r>
                    </a:p>
                  </a:txBody>
                  <a:tcPr/>
                </a:tc>
                <a:extLst>
                  <a:ext uri="{0D108BD9-81ED-4DB2-BD59-A6C34878D82A}">
                    <a16:rowId xmlns:a16="http://schemas.microsoft.com/office/drawing/2014/main" xmlns="" val="1563524269"/>
                  </a:ext>
                </a:extLst>
              </a:tr>
              <a:tr h="759653">
                <a:tc>
                  <a:txBody>
                    <a:bodyPr/>
                    <a:lstStyle/>
                    <a:p>
                      <a:r>
                        <a:rPr lang="en-GB" dirty="0"/>
                        <a:t>Class II</a:t>
                      </a:r>
                    </a:p>
                  </a:txBody>
                  <a:tcPr/>
                </a:tc>
                <a:tc>
                  <a:txBody>
                    <a:bodyPr/>
                    <a:lstStyle/>
                    <a:p>
                      <a:r>
                        <a:rPr lang="en-GB" dirty="0"/>
                        <a:t>18 -24mmHg</a:t>
                      </a:r>
                    </a:p>
                  </a:txBody>
                  <a:tcPr/>
                </a:tc>
                <a:extLst>
                  <a:ext uri="{0D108BD9-81ED-4DB2-BD59-A6C34878D82A}">
                    <a16:rowId xmlns:a16="http://schemas.microsoft.com/office/drawing/2014/main" xmlns="" val="2730473298"/>
                  </a:ext>
                </a:extLst>
              </a:tr>
              <a:tr h="759653">
                <a:tc>
                  <a:txBody>
                    <a:bodyPr/>
                    <a:lstStyle/>
                    <a:p>
                      <a:r>
                        <a:rPr lang="en-GB" dirty="0"/>
                        <a:t>Class III</a:t>
                      </a:r>
                    </a:p>
                  </a:txBody>
                  <a:tcPr/>
                </a:tc>
                <a:tc>
                  <a:txBody>
                    <a:bodyPr/>
                    <a:lstStyle/>
                    <a:p>
                      <a:r>
                        <a:rPr lang="en-GB" dirty="0"/>
                        <a:t>25- 35mmHg</a:t>
                      </a:r>
                    </a:p>
                  </a:txBody>
                  <a:tcPr/>
                </a:tc>
                <a:extLst>
                  <a:ext uri="{0D108BD9-81ED-4DB2-BD59-A6C34878D82A}">
                    <a16:rowId xmlns:a16="http://schemas.microsoft.com/office/drawing/2014/main" xmlns="" val="308305448"/>
                  </a:ext>
                </a:extLst>
              </a:tr>
            </a:tbl>
          </a:graphicData>
        </a:graphic>
      </p:graphicFrame>
      <p:sp>
        <p:nvSpPr>
          <p:cNvPr id="5" name="Text Placeholder 4"/>
          <p:cNvSpPr>
            <a:spLocks noGrp="1"/>
          </p:cNvSpPr>
          <p:nvPr>
            <p:ph type="body" sz="quarter" idx="3"/>
          </p:nvPr>
        </p:nvSpPr>
        <p:spPr/>
        <p:txBody>
          <a:bodyPr/>
          <a:lstStyle/>
          <a:p>
            <a:r>
              <a:rPr lang="en-GB" dirty="0"/>
              <a:t>RAL (European) Standard Hosiery</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762974570"/>
              </p:ext>
            </p:extLst>
          </p:nvPr>
        </p:nvGraphicFramePr>
        <p:xfrm>
          <a:off x="6172200" y="2505074"/>
          <a:ext cx="5183188" cy="2278959"/>
        </p:xfrm>
        <a:graphic>
          <a:graphicData uri="http://schemas.openxmlformats.org/drawingml/2006/table">
            <a:tbl>
              <a:tblPr firstRow="1" bandRow="1">
                <a:tableStyleId>{5C22544A-7EE6-4342-B048-85BDC9FD1C3A}</a:tableStyleId>
              </a:tblPr>
              <a:tblGrid>
                <a:gridCol w="2591594">
                  <a:extLst>
                    <a:ext uri="{9D8B030D-6E8A-4147-A177-3AD203B41FA5}">
                      <a16:colId xmlns:a16="http://schemas.microsoft.com/office/drawing/2014/main" xmlns="" val="1258031210"/>
                    </a:ext>
                  </a:extLst>
                </a:gridCol>
                <a:gridCol w="2591594">
                  <a:extLst>
                    <a:ext uri="{9D8B030D-6E8A-4147-A177-3AD203B41FA5}">
                      <a16:colId xmlns:a16="http://schemas.microsoft.com/office/drawing/2014/main" xmlns="" val="1751223123"/>
                    </a:ext>
                  </a:extLst>
                </a:gridCol>
              </a:tblGrid>
              <a:tr h="759653">
                <a:tc>
                  <a:txBody>
                    <a:bodyPr/>
                    <a:lstStyle/>
                    <a:p>
                      <a:r>
                        <a:rPr lang="en-GB" dirty="0"/>
                        <a:t>Class I</a:t>
                      </a:r>
                    </a:p>
                  </a:txBody>
                  <a:tcPr/>
                </a:tc>
                <a:tc>
                  <a:txBody>
                    <a:bodyPr/>
                    <a:lstStyle/>
                    <a:p>
                      <a:r>
                        <a:rPr lang="en-GB" dirty="0"/>
                        <a:t>18 </a:t>
                      </a:r>
                      <a:r>
                        <a:rPr lang="en-GB"/>
                        <a:t>-21mmHg</a:t>
                      </a:r>
                      <a:endParaRPr lang="en-GB" dirty="0"/>
                    </a:p>
                  </a:txBody>
                  <a:tcPr/>
                </a:tc>
                <a:extLst>
                  <a:ext uri="{0D108BD9-81ED-4DB2-BD59-A6C34878D82A}">
                    <a16:rowId xmlns:a16="http://schemas.microsoft.com/office/drawing/2014/main" xmlns="" val="481670394"/>
                  </a:ext>
                </a:extLst>
              </a:tr>
              <a:tr h="759653">
                <a:tc>
                  <a:txBody>
                    <a:bodyPr/>
                    <a:lstStyle/>
                    <a:p>
                      <a:r>
                        <a:rPr lang="en-GB" dirty="0"/>
                        <a:t>Class II</a:t>
                      </a:r>
                    </a:p>
                  </a:txBody>
                  <a:tcPr/>
                </a:tc>
                <a:tc>
                  <a:txBody>
                    <a:bodyPr/>
                    <a:lstStyle/>
                    <a:p>
                      <a:r>
                        <a:rPr lang="en-GB" dirty="0"/>
                        <a:t>23 - 32mmHg</a:t>
                      </a:r>
                    </a:p>
                  </a:txBody>
                  <a:tcPr/>
                </a:tc>
                <a:extLst>
                  <a:ext uri="{0D108BD9-81ED-4DB2-BD59-A6C34878D82A}">
                    <a16:rowId xmlns:a16="http://schemas.microsoft.com/office/drawing/2014/main" xmlns="" val="3315271528"/>
                  </a:ext>
                </a:extLst>
              </a:tr>
              <a:tr h="759653">
                <a:tc>
                  <a:txBody>
                    <a:bodyPr/>
                    <a:lstStyle/>
                    <a:p>
                      <a:r>
                        <a:rPr lang="en-GB" dirty="0"/>
                        <a:t>Class III</a:t>
                      </a:r>
                    </a:p>
                  </a:txBody>
                  <a:tcPr/>
                </a:tc>
                <a:tc>
                  <a:txBody>
                    <a:bodyPr/>
                    <a:lstStyle/>
                    <a:p>
                      <a:r>
                        <a:rPr lang="en-GB" dirty="0"/>
                        <a:t>34-46mmHg</a:t>
                      </a:r>
                    </a:p>
                  </a:txBody>
                  <a:tcPr/>
                </a:tc>
                <a:extLst>
                  <a:ext uri="{0D108BD9-81ED-4DB2-BD59-A6C34878D82A}">
                    <a16:rowId xmlns:a16="http://schemas.microsoft.com/office/drawing/2014/main" xmlns="" val="2004547185"/>
                  </a:ext>
                </a:extLst>
              </a:tr>
            </a:tbl>
          </a:graphicData>
        </a:graphic>
      </p:graphicFrame>
      <p:pic>
        <p:nvPicPr>
          <p:cNvPr id="7" name="Picture 6"/>
          <p:cNvPicPr>
            <a:picLocks noChangeAspect="1"/>
          </p:cNvPicPr>
          <p:nvPr/>
        </p:nvPicPr>
        <p:blipFill>
          <a:blip r:embed="rId2"/>
          <a:stretch>
            <a:fillRect/>
          </a:stretch>
        </p:blipFill>
        <p:spPr>
          <a:xfrm>
            <a:off x="9603461" y="0"/>
            <a:ext cx="2402032" cy="1646063"/>
          </a:xfrm>
          <a:prstGeom prst="rect">
            <a:avLst/>
          </a:prstGeom>
        </p:spPr>
      </p:pic>
    </p:spTree>
    <p:extLst>
      <p:ext uri="{BB962C8B-B14F-4D97-AF65-F5344CB8AC3E}">
        <p14:creationId xmlns:p14="http://schemas.microsoft.com/office/powerpoint/2010/main" val="3885110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426" y="1751353"/>
            <a:ext cx="7974496" cy="4351338"/>
          </a:xfrm>
        </p:spPr>
        <p:txBody>
          <a:bodyPr>
            <a:normAutofit/>
          </a:bodyPr>
          <a:lstStyle/>
          <a:p>
            <a:pPr marL="0" indent="0" algn="ctr">
              <a:buNone/>
            </a:pPr>
            <a:endParaRPr lang="en-GB" sz="4000" b="1" dirty="0">
              <a:solidFill>
                <a:srgbClr val="0070C0"/>
              </a:solidFill>
              <a:latin typeface="Georgia" panose="02040502050405020303" pitchFamily="18" charset="0"/>
            </a:endParaRPr>
          </a:p>
          <a:p>
            <a:pPr marL="0" indent="0" algn="ctr">
              <a:buNone/>
            </a:pPr>
            <a:r>
              <a:rPr lang="en-GB" sz="4000" b="1" dirty="0">
                <a:solidFill>
                  <a:srgbClr val="0070C0"/>
                </a:solidFill>
                <a:latin typeface="Georgia" panose="02040502050405020303" pitchFamily="18" charset="0"/>
              </a:rPr>
              <a:t>How Can Pharmacists Support Wound Care?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1168280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latin typeface="Georgia" panose="02040502050405020303" pitchFamily="18" charset="0"/>
              </a:rPr>
              <a:t>Advice on simple wounds</a:t>
            </a:r>
          </a:p>
          <a:p>
            <a:pPr marL="0" indent="0">
              <a:buNone/>
            </a:pPr>
            <a:endParaRPr lang="en-GB" dirty="0">
              <a:latin typeface="Georgia" panose="02040502050405020303" pitchFamily="18" charset="0"/>
            </a:endParaRPr>
          </a:p>
          <a:p>
            <a:r>
              <a:rPr lang="en-GB" dirty="0">
                <a:latin typeface="Georgia" panose="02040502050405020303" pitchFamily="18" charset="0"/>
              </a:rPr>
              <a:t>Educate patients not to apply creams to wounds</a:t>
            </a:r>
          </a:p>
          <a:p>
            <a:pPr marL="0" indent="0">
              <a:buNone/>
            </a:pPr>
            <a:endParaRPr lang="en-GB" dirty="0">
              <a:latin typeface="Georgia" panose="02040502050405020303" pitchFamily="18" charset="0"/>
            </a:endParaRPr>
          </a:p>
          <a:p>
            <a:r>
              <a:rPr lang="en-GB" dirty="0">
                <a:latin typeface="Georgia" panose="02040502050405020303" pitchFamily="18" charset="0"/>
              </a:rPr>
              <a:t>Keep it SIMPLE</a:t>
            </a:r>
          </a:p>
          <a:p>
            <a:pPr marL="0" indent="0">
              <a:buNone/>
            </a:pPr>
            <a:endParaRPr lang="en-GB" dirty="0">
              <a:latin typeface="Georgia" panose="02040502050405020303" pitchFamily="18" charset="0"/>
            </a:endParaRPr>
          </a:p>
          <a:p>
            <a:r>
              <a:rPr lang="en-GB" dirty="0">
                <a:latin typeface="Georgia" panose="02040502050405020303" pitchFamily="18" charset="0"/>
              </a:rPr>
              <a:t>Advice on when to seek further intervention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1792992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latin typeface="Georgia" panose="02040502050405020303" pitchFamily="18" charset="0"/>
              </a:rPr>
              <a:t>Skin tear </a:t>
            </a:r>
          </a:p>
        </p:txBody>
      </p:sp>
      <p:sp>
        <p:nvSpPr>
          <p:cNvPr id="3" name="Content Placeholder 2"/>
          <p:cNvSpPr>
            <a:spLocks noGrp="1"/>
          </p:cNvSpPr>
          <p:nvPr>
            <p:ph idx="1"/>
          </p:nvPr>
        </p:nvSpPr>
        <p:spPr/>
        <p:txBody>
          <a:bodyPr/>
          <a:lstStyle/>
          <a:p>
            <a:r>
              <a:rPr lang="en-US" dirty="0">
                <a:latin typeface="Georgia" panose="02040502050405020303" pitchFamily="18" charset="0"/>
              </a:rPr>
              <a:t>A traumatic wound mainly occurring on the shin, hands and forearms of older adults </a:t>
            </a:r>
          </a:p>
          <a:p>
            <a:r>
              <a:rPr lang="en-US" dirty="0">
                <a:latin typeface="Georgia" panose="02040502050405020303" pitchFamily="18" charset="0"/>
              </a:rPr>
              <a:t>In neonates associated with tapes and adhesives </a:t>
            </a:r>
          </a:p>
          <a:p>
            <a:r>
              <a:rPr lang="en-US" dirty="0">
                <a:latin typeface="Georgia" panose="02040502050405020303" pitchFamily="18" charset="0"/>
              </a:rPr>
              <a:t>Friction and or shearing force which separate the epidermis from the dermis (partial thickness) or </a:t>
            </a:r>
          </a:p>
          <a:p>
            <a:r>
              <a:rPr lang="en-US" dirty="0">
                <a:latin typeface="Georgia" panose="02040502050405020303" pitchFamily="18" charset="0"/>
              </a:rPr>
              <a:t>Separate both epidermis and dermis from underlying structures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1509723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latin typeface="Georgia" panose="02040502050405020303" pitchFamily="18" charset="0"/>
              </a:rPr>
              <a:t>Assessment </a:t>
            </a:r>
          </a:p>
        </p:txBody>
      </p:sp>
      <p:sp>
        <p:nvSpPr>
          <p:cNvPr id="3" name="Content Placeholder 2"/>
          <p:cNvSpPr>
            <a:spLocks noGrp="1"/>
          </p:cNvSpPr>
          <p:nvPr>
            <p:ph idx="1"/>
          </p:nvPr>
        </p:nvSpPr>
        <p:spPr/>
        <p:txBody>
          <a:bodyPr>
            <a:normAutofit/>
          </a:bodyPr>
          <a:lstStyle/>
          <a:p>
            <a:r>
              <a:rPr lang="en-US" dirty="0">
                <a:latin typeface="Georgia" panose="02040502050405020303" pitchFamily="18" charset="0"/>
              </a:rPr>
              <a:t>Anatomical location and duration </a:t>
            </a:r>
          </a:p>
          <a:p>
            <a:r>
              <a:rPr lang="en-US" dirty="0">
                <a:latin typeface="Georgia" panose="02040502050405020303" pitchFamily="18" charset="0"/>
              </a:rPr>
              <a:t>Dimensions </a:t>
            </a:r>
          </a:p>
          <a:p>
            <a:r>
              <a:rPr lang="en-US" dirty="0">
                <a:latin typeface="Georgia" panose="02040502050405020303" pitchFamily="18" charset="0"/>
              </a:rPr>
              <a:t>Type and amount of exudate </a:t>
            </a:r>
          </a:p>
          <a:p>
            <a:r>
              <a:rPr lang="en-US" dirty="0">
                <a:latin typeface="Georgia" panose="02040502050405020303" pitchFamily="18" charset="0"/>
              </a:rPr>
              <a:t>Presence of bleeding or hematoma </a:t>
            </a:r>
          </a:p>
          <a:p>
            <a:r>
              <a:rPr lang="en-US" dirty="0">
                <a:latin typeface="Georgia" panose="02040502050405020303" pitchFamily="18" charset="0"/>
              </a:rPr>
              <a:t>Degree of flap necrosis </a:t>
            </a:r>
          </a:p>
          <a:p>
            <a:r>
              <a:rPr lang="en-US" dirty="0">
                <a:latin typeface="Georgia" panose="02040502050405020303" pitchFamily="18" charset="0"/>
              </a:rPr>
              <a:t>Integrity of surrounding skin</a:t>
            </a:r>
          </a:p>
          <a:p>
            <a:r>
              <a:rPr lang="en-US" dirty="0">
                <a:latin typeface="Georgia" panose="02040502050405020303" pitchFamily="18" charset="0"/>
              </a:rPr>
              <a:t>Signs and symptoms of infection</a:t>
            </a:r>
          </a:p>
          <a:p>
            <a:r>
              <a:rPr lang="en-US" dirty="0">
                <a:latin typeface="Georgia" panose="02040502050405020303" pitchFamily="18" charset="0"/>
              </a:rPr>
              <a:t>Associated pain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1717647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solidFill>
                  <a:srgbClr val="0070C0"/>
                </a:solidFill>
                <a:latin typeface="Georgia" panose="02040502050405020303" pitchFamily="18" charset="0"/>
              </a:rPr>
              <a:t>Management </a:t>
            </a:r>
          </a:p>
        </p:txBody>
      </p:sp>
      <p:sp>
        <p:nvSpPr>
          <p:cNvPr id="6" name="Content Placeholder 5"/>
          <p:cNvSpPr>
            <a:spLocks noGrp="1"/>
          </p:cNvSpPr>
          <p:nvPr>
            <p:ph idx="1"/>
          </p:nvPr>
        </p:nvSpPr>
        <p:spPr/>
        <p:txBody>
          <a:bodyPr>
            <a:normAutofit/>
          </a:bodyPr>
          <a:lstStyle/>
          <a:p>
            <a:r>
              <a:rPr lang="en-US" dirty="0">
                <a:latin typeface="Georgia" panose="02040502050405020303" pitchFamily="18" charset="0"/>
              </a:rPr>
              <a:t>Control bleeding </a:t>
            </a:r>
          </a:p>
          <a:p>
            <a:r>
              <a:rPr lang="en-US" dirty="0">
                <a:latin typeface="Georgia" panose="02040502050405020303" pitchFamily="18" charset="0"/>
              </a:rPr>
              <a:t>Clean the wound and gently pat dry surrounding skin </a:t>
            </a:r>
          </a:p>
          <a:p>
            <a:r>
              <a:rPr lang="en-US" dirty="0">
                <a:latin typeface="Georgia" panose="02040502050405020303" pitchFamily="18" charset="0"/>
              </a:rPr>
              <a:t>Preserve the skin flap if possible and </a:t>
            </a:r>
            <a:r>
              <a:rPr lang="en-US" dirty="0" err="1">
                <a:latin typeface="Georgia" panose="02040502050405020303" pitchFamily="18" charset="0"/>
              </a:rPr>
              <a:t>reapproximate</a:t>
            </a:r>
            <a:r>
              <a:rPr lang="en-US" dirty="0">
                <a:latin typeface="Georgia" panose="02040502050405020303" pitchFamily="18" charset="0"/>
              </a:rPr>
              <a:t> the edges where possible without stretching</a:t>
            </a:r>
          </a:p>
          <a:p>
            <a:r>
              <a:rPr lang="en-US" dirty="0">
                <a:latin typeface="Georgia" panose="02040502050405020303" pitchFamily="18" charset="0"/>
              </a:rPr>
              <a:t>Select an appropriate dressing such as </a:t>
            </a:r>
            <a:r>
              <a:rPr lang="en-US" dirty="0" err="1">
                <a:latin typeface="Georgia" panose="02040502050405020303" pitchFamily="18" charset="0"/>
              </a:rPr>
              <a:t>Biatain</a:t>
            </a:r>
            <a:r>
              <a:rPr lang="en-US" dirty="0">
                <a:latin typeface="Georgia" panose="02040502050405020303" pitchFamily="18" charset="0"/>
              </a:rPr>
              <a:t> Silicone Lite</a:t>
            </a:r>
          </a:p>
          <a:p>
            <a:r>
              <a:rPr lang="en-US" dirty="0">
                <a:latin typeface="Georgia" panose="02040502050405020303" pitchFamily="18" charset="0"/>
              </a:rPr>
              <a:t>Mark with an arrow and date to show direction of removal </a:t>
            </a:r>
          </a:p>
          <a:p>
            <a:r>
              <a:rPr lang="en-US" dirty="0">
                <a:latin typeface="Georgia" panose="02040502050405020303" pitchFamily="18" charset="0"/>
              </a:rPr>
              <a:t>Minimal disturbance</a:t>
            </a:r>
          </a:p>
          <a:p>
            <a:r>
              <a:rPr lang="en-US" dirty="0">
                <a:latin typeface="Georgia" panose="02040502050405020303" pitchFamily="18" charset="0"/>
              </a:rPr>
              <a:t>Manage pain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1518571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GB" altLang="en-US" sz="4000" dirty="0">
                <a:solidFill>
                  <a:srgbClr val="0070C0"/>
                </a:solidFill>
                <a:latin typeface="Georgia" panose="02040502050405020303" pitchFamily="18" charset="0"/>
              </a:rPr>
              <a:t>Burns</a:t>
            </a:r>
            <a:endParaRPr lang="en-US" altLang="en-US" sz="4000" dirty="0">
              <a:solidFill>
                <a:srgbClr val="0070C0"/>
              </a:solidFill>
              <a:latin typeface="Georgia" panose="02040502050405020303" pitchFamily="18" charset="0"/>
            </a:endParaRPr>
          </a:p>
        </p:txBody>
      </p:sp>
      <p:sp>
        <p:nvSpPr>
          <p:cNvPr id="3" name="Content Placeholder 2"/>
          <p:cNvSpPr>
            <a:spLocks noGrp="1"/>
          </p:cNvSpPr>
          <p:nvPr>
            <p:ph idx="1"/>
          </p:nvPr>
        </p:nvSpPr>
        <p:spPr>
          <a:xfrm>
            <a:off x="1020417" y="1431234"/>
            <a:ext cx="8504583" cy="4893365"/>
          </a:xfrm>
        </p:spPr>
        <p:txBody>
          <a:bodyPr>
            <a:normAutofit/>
          </a:bodyPr>
          <a:lstStyle/>
          <a:p>
            <a:pPr eaLnBrk="1" hangingPunct="1">
              <a:defRPr/>
            </a:pPr>
            <a:r>
              <a:rPr lang="en-US" dirty="0">
                <a:latin typeface="Georgia" panose="02040502050405020303" pitchFamily="18" charset="0"/>
              </a:rPr>
              <a:t>Epidermal burn: skin erythema, intact skin, e.g. sunburn. </a:t>
            </a:r>
          </a:p>
          <a:p>
            <a:pPr marL="0" indent="0" eaLnBrk="1" hangingPunct="1">
              <a:buNone/>
              <a:defRPr/>
            </a:pPr>
            <a:endParaRPr lang="en-US" dirty="0">
              <a:latin typeface="Georgia" panose="02040502050405020303" pitchFamily="18" charset="0"/>
            </a:endParaRPr>
          </a:p>
          <a:p>
            <a:pPr eaLnBrk="1" hangingPunct="1">
              <a:defRPr/>
            </a:pPr>
            <a:r>
              <a:rPr lang="en-US" dirty="0">
                <a:latin typeface="Georgia" panose="02040502050405020303" pitchFamily="18" charset="0"/>
              </a:rPr>
              <a:t>Superficial partial thickness burn: involve epidermis and part    of the papillary dermis. </a:t>
            </a:r>
          </a:p>
          <a:p>
            <a:pPr marL="0" indent="0">
              <a:buNone/>
              <a:defRPr/>
            </a:pPr>
            <a:endParaRPr lang="en-US" dirty="0">
              <a:latin typeface="Georgia" panose="02040502050405020303" pitchFamily="18" charset="0"/>
            </a:endParaRPr>
          </a:p>
          <a:p>
            <a:pPr eaLnBrk="1" hangingPunct="1">
              <a:defRPr/>
            </a:pP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pic>
        <p:nvPicPr>
          <p:cNvPr id="2" name="Picture 1"/>
          <p:cNvPicPr>
            <a:picLocks noChangeAspect="1"/>
          </p:cNvPicPr>
          <p:nvPr/>
        </p:nvPicPr>
        <p:blipFill>
          <a:blip r:embed="rId3"/>
          <a:stretch>
            <a:fillRect/>
          </a:stretch>
        </p:blipFill>
        <p:spPr>
          <a:xfrm>
            <a:off x="6096000" y="4211301"/>
            <a:ext cx="3712786" cy="2420322"/>
          </a:xfrm>
          <a:prstGeom prst="rect">
            <a:avLst/>
          </a:prstGeom>
        </p:spPr>
      </p:pic>
    </p:spTree>
    <p:extLst>
      <p:ext uri="{BB962C8B-B14F-4D97-AF65-F5344CB8AC3E}">
        <p14:creationId xmlns:p14="http://schemas.microsoft.com/office/powerpoint/2010/main" val="1447743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6549887" y="4432852"/>
            <a:ext cx="53149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AD2142"/>
              </a:buClr>
              <a:buChar char="•"/>
              <a:defRPr sz="2000">
                <a:solidFill>
                  <a:srgbClr val="505156"/>
                </a:solidFill>
                <a:latin typeface="Helvetica" panose="020B0604020202020204" pitchFamily="34" charset="0"/>
                <a:ea typeface="ＭＳ Ｐゴシック" panose="020B0600070205080204" pitchFamily="34" charset="-128"/>
              </a:defRPr>
            </a:lvl1pPr>
            <a:lvl2pPr marL="742950" indent="-285750" defTabSz="762000">
              <a:spcBef>
                <a:spcPct val="20000"/>
              </a:spcBef>
              <a:buClr>
                <a:srgbClr val="AD2142"/>
              </a:buClr>
              <a:buChar char="–"/>
              <a:defRPr sz="1600">
                <a:solidFill>
                  <a:srgbClr val="505156"/>
                </a:solidFill>
                <a:latin typeface="Helvetica" panose="020B0604020202020204" pitchFamily="34" charset="0"/>
                <a:ea typeface="ＭＳ Ｐゴシック" panose="020B0600070205080204" pitchFamily="34" charset="-128"/>
              </a:defRPr>
            </a:lvl2pPr>
            <a:lvl3pPr marL="1143000" indent="-228600" defTabSz="762000">
              <a:spcBef>
                <a:spcPct val="20000"/>
              </a:spcBef>
              <a:buClr>
                <a:srgbClr val="AD2142"/>
              </a:buClr>
              <a:buChar char="•"/>
              <a:defRPr sz="1400">
                <a:solidFill>
                  <a:srgbClr val="505156"/>
                </a:solidFill>
                <a:latin typeface="Helvetica" panose="020B0604020202020204" pitchFamily="34" charset="0"/>
                <a:ea typeface="ＭＳ Ｐゴシック" panose="020B0600070205080204" pitchFamily="34" charset="-128"/>
              </a:defRPr>
            </a:lvl3pPr>
            <a:lvl4pPr marL="1600200" indent="-228600" defTabSz="762000">
              <a:spcBef>
                <a:spcPct val="20000"/>
              </a:spcBef>
              <a:buClr>
                <a:srgbClr val="AD2142"/>
              </a:buClr>
              <a:buChar char="–"/>
              <a:defRPr sz="1200">
                <a:solidFill>
                  <a:srgbClr val="505156"/>
                </a:solidFill>
                <a:latin typeface="Helvetica" panose="020B0604020202020204" pitchFamily="34" charset="0"/>
                <a:ea typeface="ＭＳ Ｐゴシック" panose="020B0600070205080204" pitchFamily="34" charset="-128"/>
              </a:defRPr>
            </a:lvl4pPr>
            <a:lvl5pPr marL="2057400" indent="-228600" defTabSz="762000">
              <a:spcBef>
                <a:spcPct val="20000"/>
              </a:spcBef>
              <a:buClr>
                <a:srgbClr val="AD2142"/>
              </a:buClr>
              <a:buChar char="»"/>
              <a:defRPr sz="1100">
                <a:solidFill>
                  <a:srgbClr val="505156"/>
                </a:solidFill>
                <a:latin typeface="Helvetica"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rgbClr val="AD2142"/>
              </a:buClr>
              <a:buChar char="»"/>
              <a:defRPr sz="1100">
                <a:solidFill>
                  <a:srgbClr val="505156"/>
                </a:solidFill>
                <a:latin typeface="Helvetica"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rgbClr val="AD2142"/>
              </a:buClr>
              <a:buChar char="»"/>
              <a:defRPr sz="1100">
                <a:solidFill>
                  <a:srgbClr val="505156"/>
                </a:solidFill>
                <a:latin typeface="Helvetica"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rgbClr val="AD2142"/>
              </a:buClr>
              <a:buChar char="»"/>
              <a:defRPr sz="1100">
                <a:solidFill>
                  <a:srgbClr val="505156"/>
                </a:solidFill>
                <a:latin typeface="Helvetica"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rgbClr val="AD2142"/>
              </a:buClr>
              <a:buChar char="»"/>
              <a:defRPr sz="1100">
                <a:solidFill>
                  <a:srgbClr val="505156"/>
                </a:solidFill>
                <a:latin typeface="Helvetica" panose="020B0604020202020204" pitchFamily="34" charset="0"/>
                <a:ea typeface="ＭＳ Ｐゴシック" panose="020B0600070205080204" pitchFamily="34" charset="-128"/>
              </a:defRPr>
            </a:lvl9pPr>
          </a:lstStyle>
          <a:p>
            <a:pPr>
              <a:spcBef>
                <a:spcPct val="0"/>
              </a:spcBef>
            </a:pPr>
            <a:r>
              <a:rPr lang="en-GB" altLang="en-US" sz="2400" dirty="0">
                <a:solidFill>
                  <a:schemeClr val="bg2"/>
                </a:solidFill>
                <a:latin typeface="Arial" panose="020B0604020202020204" pitchFamily="34" charset="0"/>
                <a:ea typeface="Arial Unicode MS" panose="020B0604020202020204" pitchFamily="34" charset="-128"/>
                <a:cs typeface="Arial Unicode MS" panose="020B0604020202020204" pitchFamily="34" charset="-128"/>
              </a:rPr>
              <a:t> </a:t>
            </a:r>
            <a:r>
              <a:rPr lang="en-GB" altLang="en-US" sz="2400" dirty="0">
                <a:solidFill>
                  <a:schemeClr val="tx1"/>
                </a:solidFill>
                <a:latin typeface="Arial" panose="020B0604020202020204" pitchFamily="34" charset="0"/>
                <a:ea typeface="Arial Unicode MS" panose="020B0604020202020204" pitchFamily="34" charset="-128"/>
                <a:cs typeface="Arial Unicode MS" panose="020B0604020202020204" pitchFamily="34" charset="-128"/>
              </a:rPr>
              <a:t>Erythematous, bright pink or red</a:t>
            </a:r>
          </a:p>
          <a:p>
            <a:pPr>
              <a:spcBef>
                <a:spcPct val="0"/>
              </a:spcBef>
            </a:pPr>
            <a:r>
              <a:rPr lang="en-GB" altLang="en-US" sz="2400" dirty="0">
                <a:solidFill>
                  <a:schemeClr val="tx1"/>
                </a:solidFill>
                <a:latin typeface="Arial" panose="020B0604020202020204" pitchFamily="34" charset="0"/>
                <a:ea typeface="Arial Unicode MS" panose="020B0604020202020204" pitchFamily="34" charset="-128"/>
                <a:cs typeface="Arial Unicode MS" panose="020B0604020202020204" pitchFamily="34" charset="-128"/>
              </a:rPr>
              <a:t> Thin-walled blisters</a:t>
            </a:r>
          </a:p>
          <a:p>
            <a:pPr>
              <a:spcBef>
                <a:spcPct val="0"/>
              </a:spcBef>
            </a:pPr>
            <a:r>
              <a:rPr lang="en-GB" altLang="en-US" sz="2400" dirty="0">
                <a:solidFill>
                  <a:schemeClr val="tx1"/>
                </a:solidFill>
                <a:latin typeface="Arial" panose="020B0604020202020204" pitchFamily="34" charset="0"/>
                <a:ea typeface="Arial Unicode MS" panose="020B0604020202020204" pitchFamily="34" charset="-128"/>
                <a:cs typeface="Arial Unicode MS" panose="020B0604020202020204" pitchFamily="34" charset="-128"/>
              </a:rPr>
              <a:t> Extremely painful</a:t>
            </a:r>
          </a:p>
          <a:p>
            <a:pPr>
              <a:spcBef>
                <a:spcPct val="0"/>
              </a:spcBef>
            </a:pPr>
            <a:r>
              <a:rPr lang="en-GB" altLang="en-US" sz="2400" dirty="0">
                <a:solidFill>
                  <a:schemeClr val="tx1"/>
                </a:solidFill>
                <a:latin typeface="Arial" panose="020B0604020202020204" pitchFamily="34" charset="0"/>
                <a:ea typeface="Arial Unicode MS" panose="020B0604020202020204" pitchFamily="34" charset="-128"/>
                <a:cs typeface="Arial Unicode MS" panose="020B0604020202020204" pitchFamily="34" charset="-128"/>
              </a:rPr>
              <a:t> Moist, almost weeping surface</a:t>
            </a:r>
          </a:p>
          <a:p>
            <a:pPr>
              <a:spcBef>
                <a:spcPct val="0"/>
              </a:spcBef>
            </a:pPr>
            <a:r>
              <a:rPr lang="en-GB" altLang="en-US" sz="2400" dirty="0">
                <a:solidFill>
                  <a:schemeClr val="tx1"/>
                </a:solidFill>
                <a:latin typeface="Arial" panose="020B0604020202020204" pitchFamily="34" charset="0"/>
                <a:ea typeface="Arial Unicode MS" panose="020B0604020202020204" pitchFamily="34" charset="-128"/>
                <a:cs typeface="Arial Unicode MS" panose="020B0604020202020204" pitchFamily="34" charset="-128"/>
              </a:rPr>
              <a:t> Moderate oedema</a:t>
            </a:r>
          </a:p>
          <a:p>
            <a:pPr>
              <a:spcBef>
                <a:spcPct val="0"/>
              </a:spcBef>
            </a:pPr>
            <a:r>
              <a:rPr lang="en-GB" altLang="en-US" sz="2400" dirty="0">
                <a:solidFill>
                  <a:schemeClr val="tx1"/>
                </a:solidFill>
                <a:latin typeface="Arial" panose="020B0604020202020204" pitchFamily="34" charset="0"/>
                <a:ea typeface="Arial Unicode MS" panose="020B0604020202020204" pitchFamily="34" charset="-128"/>
                <a:cs typeface="Arial Unicode MS" panose="020B0604020202020204" pitchFamily="34" charset="-128"/>
              </a:rPr>
              <a:t> Spontaneous healing (14-21 days)</a:t>
            </a:r>
          </a:p>
          <a:p>
            <a:pPr>
              <a:spcBef>
                <a:spcPct val="0"/>
              </a:spcBef>
            </a:pPr>
            <a:endParaRPr lang="en-GB" altLang="en-US" sz="2400" dirty="0">
              <a:solidFill>
                <a:schemeClr val="bg2"/>
              </a:solidFill>
              <a:latin typeface="Arial" panose="020B0604020202020204" pitchFamily="34" charset="0"/>
              <a:ea typeface="Arial Unicode MS" panose="020B0604020202020204" pitchFamily="34" charset="-128"/>
              <a:cs typeface="Arial Unicode MS" panose="020B0604020202020204" pitchFamily="34" charset="-128"/>
            </a:endParaRPr>
          </a:p>
        </p:txBody>
      </p:sp>
      <p:pic>
        <p:nvPicPr>
          <p:cNvPr id="10243" name="Picture 4" descr="arm burn 1a"/>
          <p:cNvPicPr>
            <a:picLocks noChangeAspect="1" noChangeArrowheads="1"/>
          </p:cNvPicPr>
          <p:nvPr/>
        </p:nvPicPr>
        <p:blipFill>
          <a:blip r:embed="rId3">
            <a:extLst>
              <a:ext uri="{28A0092B-C50C-407E-A947-70E740481C1C}">
                <a14:useLocalDpi xmlns:a14="http://schemas.microsoft.com/office/drawing/2010/main" val="0"/>
              </a:ext>
            </a:extLst>
          </a:blip>
          <a:srcRect r="-61"/>
          <a:stretch>
            <a:fillRect/>
          </a:stretch>
        </p:blipFill>
        <p:spPr bwMode="auto">
          <a:xfrm>
            <a:off x="1843088" y="3733800"/>
            <a:ext cx="3109912" cy="2262188"/>
          </a:xfrm>
          <a:prstGeom prst="rect">
            <a:avLst/>
          </a:prstGeom>
          <a:noFill/>
          <a:ln w="19050">
            <a:solidFill>
              <a:srgbClr val="AD2142"/>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5" descr="arm burn 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1482725"/>
            <a:ext cx="3109913" cy="2089150"/>
          </a:xfrm>
          <a:prstGeom prst="rect">
            <a:avLst/>
          </a:prstGeom>
          <a:noFill/>
          <a:ln w="19050">
            <a:solidFill>
              <a:srgbClr val="AD2142"/>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3944" y="561050"/>
            <a:ext cx="8534080" cy="523220"/>
          </a:xfrm>
          <a:prstGeom prst="rect">
            <a:avLst/>
          </a:prstGeom>
          <a:noFill/>
        </p:spPr>
        <p:txBody>
          <a:bodyPr wrap="square">
            <a:spAutoFit/>
          </a:bodyPr>
          <a:lstStyle/>
          <a:p>
            <a:pPr>
              <a:defRPr/>
            </a:pPr>
            <a:r>
              <a:rPr lang="en-GB" sz="2800" b="1" dirty="0">
                <a:solidFill>
                  <a:srgbClr val="0070C0"/>
                </a:solidFill>
                <a:latin typeface="Georgia" panose="02040502050405020303" pitchFamily="18" charset="0"/>
              </a:rPr>
              <a:t>Management of Superficial partial thickness  </a:t>
            </a:r>
            <a:endParaRPr lang="en-US" sz="2800" b="1" dirty="0">
              <a:solidFill>
                <a:srgbClr val="0070C0"/>
              </a:solidFill>
              <a:latin typeface="Georgia" panose="02040502050405020303"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pic>
        <p:nvPicPr>
          <p:cNvPr id="3" name="Picture 2"/>
          <p:cNvPicPr>
            <a:picLocks noChangeAspect="1"/>
          </p:cNvPicPr>
          <p:nvPr/>
        </p:nvPicPr>
        <p:blipFill>
          <a:blip r:embed="rId6"/>
          <a:stretch>
            <a:fillRect/>
          </a:stretch>
        </p:blipFill>
        <p:spPr>
          <a:xfrm>
            <a:off x="8510967" y="2183720"/>
            <a:ext cx="2511770" cy="1816765"/>
          </a:xfrm>
          <a:prstGeom prst="rect">
            <a:avLst/>
          </a:prstGeom>
        </p:spPr>
      </p:pic>
      <p:pic>
        <p:nvPicPr>
          <p:cNvPr id="4" name="Picture 3"/>
          <p:cNvPicPr>
            <a:picLocks noChangeAspect="1"/>
          </p:cNvPicPr>
          <p:nvPr/>
        </p:nvPicPr>
        <p:blipFill>
          <a:blip r:embed="rId7"/>
          <a:stretch>
            <a:fillRect/>
          </a:stretch>
        </p:blipFill>
        <p:spPr>
          <a:xfrm>
            <a:off x="5793063" y="1516637"/>
            <a:ext cx="2143125" cy="2143125"/>
          </a:xfrm>
          <a:prstGeom prst="rect">
            <a:avLst/>
          </a:prstGeom>
        </p:spPr>
      </p:pic>
    </p:spTree>
    <p:extLst>
      <p:ext uri="{BB962C8B-B14F-4D97-AF65-F5344CB8AC3E}">
        <p14:creationId xmlns:p14="http://schemas.microsoft.com/office/powerpoint/2010/main" val="165348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spcBef>
                <a:spcPct val="20000"/>
              </a:spcBef>
              <a:spcAft>
                <a:spcPts val="1000"/>
              </a:spcAft>
              <a:buClr>
                <a:srgbClr val="D16349"/>
              </a:buClr>
              <a:buSzPct val="85000"/>
            </a:pPr>
            <a:r>
              <a:rPr lang="en-GB" dirty="0"/>
              <a:t/>
            </a:r>
            <a:br>
              <a:rPr lang="en-GB" dirty="0"/>
            </a:br>
            <a:r>
              <a:rPr lang="en-GB" dirty="0"/>
              <a:t/>
            </a:r>
            <a:br>
              <a:rPr lang="en-GB" dirty="0"/>
            </a:br>
            <a:r>
              <a:rPr lang="en-GB" sz="4800" dirty="0">
                <a:solidFill>
                  <a:srgbClr val="FFFFFF"/>
                </a:solidFill>
                <a:latin typeface="Georgia"/>
                <a:ea typeface="+mn-ea"/>
                <a:cs typeface="+mn-cs"/>
              </a:rPr>
              <a:t>The Process</a:t>
            </a:r>
            <a:br>
              <a:rPr lang="en-GB" sz="4800" dirty="0">
                <a:solidFill>
                  <a:srgbClr val="FFFFFF"/>
                </a:solidFill>
                <a:latin typeface="Georgia"/>
                <a:ea typeface="+mn-ea"/>
                <a:cs typeface="+mn-cs"/>
              </a:rPr>
            </a:br>
            <a:r>
              <a:rPr lang="en-GB" dirty="0">
                <a:solidFill>
                  <a:srgbClr val="0070C0"/>
                </a:solidFill>
                <a:latin typeface="Georgia" panose="02040502050405020303" pitchFamily="18" charset="0"/>
              </a:rPr>
              <a:t>The Process</a:t>
            </a:r>
            <a:r>
              <a:rPr lang="en-GB" dirty="0"/>
              <a:t/>
            </a:r>
            <a:br>
              <a:rPr lang="en-GB" dirty="0"/>
            </a:br>
            <a:r>
              <a:rPr lang="en-GB" dirty="0"/>
              <a:t/>
            </a:r>
            <a:br>
              <a:rPr lang="en-GB" dirty="0"/>
            </a:br>
            <a:endParaRPr lang="en-GB" sz="6700" dirty="0">
              <a:latin typeface="Georgia" panose="02040502050405020303" pitchFamily="18" charset="0"/>
            </a:endParaRPr>
          </a:p>
        </p:txBody>
      </p:sp>
      <p:sp>
        <p:nvSpPr>
          <p:cNvPr id="3" name="Content Placeholder 2"/>
          <p:cNvSpPr>
            <a:spLocks noGrp="1"/>
          </p:cNvSpPr>
          <p:nvPr>
            <p:ph idx="1"/>
          </p:nvPr>
        </p:nvSpPr>
        <p:spPr>
          <a:xfrm>
            <a:off x="838200" y="2478157"/>
            <a:ext cx="10515600" cy="3698806"/>
          </a:xfrm>
        </p:spPr>
        <p:txBody>
          <a:bodyPr/>
          <a:lstStyle/>
          <a:p>
            <a:pPr marL="274320" lvl="0" indent="-274320">
              <a:lnSpc>
                <a:spcPct val="100000"/>
              </a:lnSpc>
              <a:spcBef>
                <a:spcPct val="20000"/>
              </a:spcBef>
              <a:buClr>
                <a:srgbClr val="D16349"/>
              </a:buClr>
              <a:buSzPct val="85000"/>
              <a:buFont typeface="Wingdings 2"/>
              <a:buChar char=""/>
            </a:pPr>
            <a:r>
              <a:rPr lang="en-GB" sz="2700" dirty="0">
                <a:solidFill>
                  <a:prstClr val="black"/>
                </a:solidFill>
                <a:latin typeface="Georgia"/>
              </a:rPr>
              <a:t>Once the protective barrier is broken, the normal physiological process of wound healing starts.</a:t>
            </a:r>
          </a:p>
          <a:p>
            <a:pPr marL="274320" lvl="0" indent="-274320">
              <a:lnSpc>
                <a:spcPct val="100000"/>
              </a:lnSpc>
              <a:spcBef>
                <a:spcPct val="20000"/>
              </a:spcBef>
              <a:buClr>
                <a:srgbClr val="D16349"/>
              </a:buClr>
              <a:buSzPct val="85000"/>
              <a:buFont typeface="Wingdings 2"/>
              <a:buChar char=""/>
            </a:pPr>
            <a:endParaRPr lang="en-GB" sz="2700" dirty="0">
              <a:solidFill>
                <a:prstClr val="black"/>
              </a:solidFill>
              <a:latin typeface="Georgia"/>
            </a:endParaRPr>
          </a:p>
          <a:p>
            <a:pPr marL="274320" lvl="0" indent="-274320">
              <a:lnSpc>
                <a:spcPct val="100000"/>
              </a:lnSpc>
              <a:spcBef>
                <a:spcPct val="20000"/>
              </a:spcBef>
              <a:buClr>
                <a:srgbClr val="D16349"/>
              </a:buClr>
              <a:buSzPct val="85000"/>
              <a:buFont typeface="Wingdings 2"/>
              <a:buChar char=""/>
            </a:pPr>
            <a:r>
              <a:rPr lang="en-GB" sz="2700" dirty="0">
                <a:solidFill>
                  <a:prstClr val="black"/>
                </a:solidFill>
                <a:latin typeface="Georgia"/>
              </a:rPr>
              <a:t>The classic model of wound healing is divided into overlapping phases </a:t>
            </a:r>
            <a:r>
              <a:rPr lang="en-GB" sz="2000" dirty="0">
                <a:solidFill>
                  <a:prstClr val="black"/>
                </a:solidFill>
                <a:latin typeface="Georgia"/>
              </a:rPr>
              <a:t>(</a:t>
            </a:r>
            <a:r>
              <a:rPr lang="en-GB" sz="2000" dirty="0" err="1">
                <a:solidFill>
                  <a:prstClr val="black"/>
                </a:solidFill>
                <a:latin typeface="Georgia"/>
              </a:rPr>
              <a:t>Stadelmann</a:t>
            </a:r>
            <a:r>
              <a:rPr lang="en-GB" sz="2000" dirty="0">
                <a:solidFill>
                  <a:prstClr val="black"/>
                </a:solidFill>
                <a:latin typeface="Georgia"/>
              </a:rPr>
              <a:t>, </a:t>
            </a:r>
            <a:r>
              <a:rPr lang="en-GB" sz="2000" dirty="0" err="1">
                <a:solidFill>
                  <a:prstClr val="black"/>
                </a:solidFill>
                <a:latin typeface="Georgia"/>
              </a:rPr>
              <a:t>Digenis</a:t>
            </a:r>
            <a:r>
              <a:rPr lang="en-GB" sz="2000" dirty="0">
                <a:solidFill>
                  <a:prstClr val="black"/>
                </a:solidFill>
                <a:latin typeface="Georgia"/>
              </a:rPr>
              <a:t>, Tobin, 1998).</a:t>
            </a:r>
          </a:p>
          <a:p>
            <a:pPr marL="0" lvl="0" indent="0">
              <a:lnSpc>
                <a:spcPct val="100000"/>
              </a:lnSpc>
              <a:spcBef>
                <a:spcPct val="20000"/>
              </a:spcBef>
              <a:buClr>
                <a:srgbClr val="D16349"/>
              </a:buClr>
              <a:buSzPct val="85000"/>
              <a:buNone/>
            </a:pPr>
            <a:endParaRPr lang="en-GB" sz="2700" dirty="0">
              <a:solidFill>
                <a:prstClr val="black"/>
              </a:solidFill>
              <a:latin typeface="Georgia"/>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3268898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08383" y="257176"/>
            <a:ext cx="9326217" cy="581025"/>
          </a:xfrm>
        </p:spPr>
        <p:txBody>
          <a:bodyPr>
            <a:normAutofit fontScale="90000"/>
          </a:bodyPr>
          <a:lstStyle/>
          <a:p>
            <a:pPr eaLnBrk="1" hangingPunct="1"/>
            <a:r>
              <a:rPr lang="en-US" altLang="en-US" dirty="0">
                <a:solidFill>
                  <a:srgbClr val="0070C0"/>
                </a:solidFill>
                <a:latin typeface="Georgia" panose="02040502050405020303" pitchFamily="18" charset="0"/>
              </a:rPr>
              <a:t>Pain</a:t>
            </a:r>
          </a:p>
        </p:txBody>
      </p:sp>
      <p:sp>
        <p:nvSpPr>
          <p:cNvPr id="30723" name="Rectangle 3"/>
          <p:cNvSpPr>
            <a:spLocks noGrp="1" noChangeArrowheads="1"/>
          </p:cNvSpPr>
          <p:nvPr>
            <p:ph type="body" sz="half" idx="1"/>
          </p:nvPr>
        </p:nvSpPr>
        <p:spPr>
          <a:xfrm>
            <a:off x="2940050" y="1476376"/>
            <a:ext cx="7194550" cy="3705225"/>
          </a:xfrm>
        </p:spPr>
        <p:txBody>
          <a:bodyPr>
            <a:noAutofit/>
          </a:bodyPr>
          <a:lstStyle/>
          <a:p>
            <a:pPr eaLnBrk="1" hangingPunct="1"/>
            <a:r>
              <a:rPr lang="en-US" altLang="en-US" dirty="0">
                <a:latin typeface="Georgia" panose="02040502050405020303" pitchFamily="18" charset="0"/>
                <a:cs typeface="Arial" panose="020B0604020202020204" pitchFamily="34" charset="0"/>
              </a:rPr>
              <a:t>Superficial burns generally more painful</a:t>
            </a:r>
          </a:p>
          <a:p>
            <a:pPr eaLnBrk="1" hangingPunct="1"/>
            <a:r>
              <a:rPr lang="en-US" altLang="en-US" dirty="0">
                <a:latin typeface="Georgia" panose="02040502050405020303" pitchFamily="18" charset="0"/>
                <a:cs typeface="Arial" panose="020B0604020202020204" pitchFamily="34" charset="0"/>
              </a:rPr>
              <a:t>Exposed nerve endings are sensitive to cool, moving air</a:t>
            </a:r>
          </a:p>
          <a:p>
            <a:pPr eaLnBrk="1" hangingPunct="1"/>
            <a:r>
              <a:rPr lang="en-US" altLang="en-US" dirty="0">
                <a:latin typeface="Georgia" panose="02040502050405020303" pitchFamily="18" charset="0"/>
                <a:cs typeface="Arial" panose="020B0604020202020204" pitchFamily="34" charset="0"/>
              </a:rPr>
              <a:t>Choice of dressing extremely important for prevention of pain during and after dressing change</a:t>
            </a:r>
          </a:p>
          <a:p>
            <a:pPr eaLnBrk="1" hangingPunct="1"/>
            <a:r>
              <a:rPr lang="en-US" altLang="en-US" dirty="0">
                <a:latin typeface="Georgia" panose="02040502050405020303" pitchFamily="18" charset="0"/>
                <a:cs typeface="Arial" panose="020B0604020202020204" pitchFamily="34" charset="0"/>
              </a:rPr>
              <a:t>Full-thickness burns are associated with deep pain &amp; pain in the surrounding areas</a:t>
            </a:r>
          </a:p>
          <a:p>
            <a:pPr eaLnBrk="1" hangingPunct="1"/>
            <a:r>
              <a:rPr lang="en-US" altLang="en-US" dirty="0">
                <a:latin typeface="Georgia" panose="02040502050405020303" pitchFamily="18" charset="0"/>
                <a:cs typeface="Arial" panose="020B0604020202020204" pitchFamily="34" charset="0"/>
              </a:rPr>
              <a:t>Fear &amp; anxiety increase perception of pain</a:t>
            </a:r>
          </a:p>
        </p:txBody>
      </p:sp>
      <p:pic>
        <p:nvPicPr>
          <p:cNvPr id="30724" name="Picture 4" descr="Picture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3096" y="4159044"/>
            <a:ext cx="1900238" cy="1817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3196498609"/>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09800" y="381000"/>
            <a:ext cx="7772400" cy="762000"/>
          </a:xfrm>
        </p:spPr>
        <p:txBody>
          <a:bodyPr>
            <a:normAutofit/>
          </a:bodyPr>
          <a:lstStyle/>
          <a:p>
            <a:pPr eaLnBrk="1" hangingPunct="1"/>
            <a:r>
              <a:rPr lang="en-US" altLang="en-US" sz="4000" dirty="0">
                <a:latin typeface="Georgia" panose="02040502050405020303" pitchFamily="18" charset="0"/>
              </a:rPr>
              <a:t>Questions?</a:t>
            </a:r>
          </a:p>
        </p:txBody>
      </p:sp>
      <p:pic>
        <p:nvPicPr>
          <p:cNvPr id="32771" name="Picture 3" descr="j0225942[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90800" y="1981201"/>
            <a:ext cx="342900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4234190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99929" y="1261338"/>
            <a:ext cx="8287541" cy="3877985"/>
          </a:xfrm>
          <a:prstGeom prst="rect">
            <a:avLst/>
          </a:prstGeom>
        </p:spPr>
        <p:txBody>
          <a:bodyPr wrap="square">
            <a:spAutoFit/>
          </a:bodyPr>
          <a:lstStyle/>
          <a:p>
            <a:pPr lvl="0" algn="ctr"/>
            <a:r>
              <a:rPr lang="en-GB" b="1" dirty="0">
                <a:solidFill>
                  <a:prstClr val="black"/>
                </a:solidFill>
              </a:rPr>
              <a:t>References:</a:t>
            </a:r>
          </a:p>
          <a:p>
            <a:pPr lvl="0"/>
            <a:r>
              <a:rPr lang="en-GB" sz="1200" dirty="0">
                <a:solidFill>
                  <a:prstClr val="black"/>
                </a:solidFill>
              </a:rPr>
              <a:t>Baker, E.A. &amp; Leaper, D.J.(2000) Proteinases, their inhibitors and cytokine profiles in acute wound fluid. Wound repair and Regeneration. 8 (5) : 392-398.</a:t>
            </a:r>
          </a:p>
          <a:p>
            <a:pPr lvl="0"/>
            <a:endParaRPr lang="en-GB" sz="1200" dirty="0">
              <a:solidFill>
                <a:prstClr val="black"/>
              </a:solidFill>
            </a:endParaRPr>
          </a:p>
          <a:p>
            <a:pPr lvl="0"/>
            <a:r>
              <a:rPr lang="en-GB" sz="1200" dirty="0" err="1">
                <a:solidFill>
                  <a:prstClr val="black"/>
                </a:solidFill>
              </a:rPr>
              <a:t>Benbow</a:t>
            </a:r>
            <a:r>
              <a:rPr lang="en-GB" sz="1200" dirty="0">
                <a:solidFill>
                  <a:prstClr val="black"/>
                </a:solidFill>
              </a:rPr>
              <a:t> M (2005) Evidence  Based wound management. London , United Kingdom : </a:t>
            </a:r>
            <a:r>
              <a:rPr lang="en-GB" sz="1200" dirty="0" err="1">
                <a:solidFill>
                  <a:prstClr val="black"/>
                </a:solidFill>
              </a:rPr>
              <a:t>Whurr</a:t>
            </a:r>
            <a:r>
              <a:rPr lang="en-GB" sz="1200" dirty="0">
                <a:solidFill>
                  <a:prstClr val="black"/>
                </a:solidFill>
              </a:rPr>
              <a:t>. </a:t>
            </a:r>
          </a:p>
          <a:p>
            <a:pPr lvl="0"/>
            <a:endParaRPr lang="en-GB" sz="1200" dirty="0">
              <a:solidFill>
                <a:prstClr val="black"/>
              </a:solidFill>
            </a:endParaRPr>
          </a:p>
          <a:p>
            <a:pPr lvl="0"/>
            <a:r>
              <a:rPr lang="en-GB" sz="1200" dirty="0">
                <a:solidFill>
                  <a:prstClr val="black"/>
                </a:solidFill>
              </a:rPr>
              <a:t>Collier M (2002) Wound management Preparation. Nursing Times. 98 (2) NT Plus. Wound care suppl.</a:t>
            </a:r>
          </a:p>
          <a:p>
            <a:pPr lvl="0"/>
            <a:endParaRPr lang="en-GB" sz="1200" dirty="0">
              <a:solidFill>
                <a:prstClr val="black"/>
              </a:solidFill>
            </a:endParaRPr>
          </a:p>
          <a:p>
            <a:pPr lvl="0"/>
            <a:r>
              <a:rPr lang="en-GB" sz="1200" dirty="0" err="1">
                <a:solidFill>
                  <a:prstClr val="black"/>
                </a:solidFill>
              </a:rPr>
              <a:t>Dealy</a:t>
            </a:r>
            <a:r>
              <a:rPr lang="en-GB" sz="1200" dirty="0">
                <a:solidFill>
                  <a:prstClr val="black"/>
                </a:solidFill>
              </a:rPr>
              <a:t> C (2005) The Care of Wounds. A Guide for Nurses. (3rd ed.)  Oxford , United Kingdom :Blackwell. </a:t>
            </a:r>
          </a:p>
          <a:p>
            <a:pPr lvl="0"/>
            <a:endParaRPr lang="en-GB" sz="1200" dirty="0">
              <a:solidFill>
                <a:prstClr val="black"/>
              </a:solidFill>
            </a:endParaRPr>
          </a:p>
          <a:p>
            <a:pPr lvl="0"/>
            <a:r>
              <a:rPr lang="en-GB" sz="1200" dirty="0">
                <a:solidFill>
                  <a:prstClr val="black"/>
                </a:solidFill>
              </a:rPr>
              <a:t>Driscoll P (2010) Advanced Medical Technologies. Factor that affect Wound Healing . "Worldwide Wound Management, 2008-2017", Report  S247</a:t>
            </a:r>
          </a:p>
          <a:p>
            <a:pPr lvl="0"/>
            <a:endParaRPr lang="en-GB" sz="1200" dirty="0">
              <a:solidFill>
                <a:prstClr val="black"/>
              </a:solidFill>
            </a:endParaRPr>
          </a:p>
          <a:p>
            <a:pPr lvl="0"/>
            <a:r>
              <a:rPr lang="en-GB" sz="1200" dirty="0">
                <a:solidFill>
                  <a:prstClr val="black"/>
                </a:solidFill>
              </a:rPr>
              <a:t>Flanagan, M. (2000) The physiology of wound healing. Journal of wound care. 9, 6.</a:t>
            </a:r>
          </a:p>
          <a:p>
            <a:pPr lvl="0"/>
            <a:endParaRPr lang="en-GB" sz="1200" dirty="0">
              <a:solidFill>
                <a:prstClr val="black"/>
              </a:solidFill>
            </a:endParaRPr>
          </a:p>
          <a:p>
            <a:pPr lvl="0"/>
            <a:r>
              <a:rPr lang="en-GB" sz="1200" dirty="0" err="1">
                <a:solidFill>
                  <a:prstClr val="black"/>
                </a:solidFill>
              </a:rPr>
              <a:t>Gray</a:t>
            </a:r>
            <a:r>
              <a:rPr lang="en-GB" sz="1200" dirty="0">
                <a:solidFill>
                  <a:prstClr val="black"/>
                </a:solidFill>
              </a:rPr>
              <a:t> D &amp; Bale S (2006) A pocket Guide to Clinical decision making in wound management. Aberdeen, </a:t>
            </a:r>
            <a:r>
              <a:rPr lang="en-GB" sz="1200" dirty="0" err="1">
                <a:solidFill>
                  <a:prstClr val="black"/>
                </a:solidFill>
              </a:rPr>
              <a:t>Scotland:Wounds</a:t>
            </a:r>
            <a:r>
              <a:rPr lang="en-GB" sz="1200" dirty="0">
                <a:solidFill>
                  <a:prstClr val="black"/>
                </a:solidFill>
              </a:rPr>
              <a:t> UK. </a:t>
            </a:r>
          </a:p>
          <a:p>
            <a:pPr lvl="0"/>
            <a:endParaRPr lang="en-GB" sz="1200" dirty="0">
              <a:solidFill>
                <a:prstClr val="black"/>
              </a:solidFill>
            </a:endParaRPr>
          </a:p>
          <a:p>
            <a:pPr lvl="0"/>
            <a:r>
              <a:rPr lang="en-GB" sz="1200" dirty="0">
                <a:solidFill>
                  <a:prstClr val="black"/>
                </a:solidFill>
              </a:rPr>
              <a:t>Hess, C. (2011) Checklist for factors affecting wound healing. Advances in skin and wound care. 24,4. page 192</a:t>
            </a:r>
          </a:p>
          <a:p>
            <a:pPr lvl="0"/>
            <a:r>
              <a:rPr lang="en-GB" sz="1200" dirty="0">
                <a:solidFill>
                  <a:prstClr val="black"/>
                </a:solidFill>
              </a:rPr>
              <a:t> </a:t>
            </a:r>
          </a:p>
          <a:p>
            <a:pPr lvl="0"/>
            <a:r>
              <a:rPr lang="en-GB" sz="1200" dirty="0" err="1">
                <a:solidFill>
                  <a:prstClr val="black"/>
                </a:solidFill>
              </a:rPr>
              <a:t>Keast</a:t>
            </a:r>
            <a:r>
              <a:rPr lang="en-GB" sz="1200" dirty="0">
                <a:solidFill>
                  <a:prstClr val="black"/>
                </a:solidFill>
              </a:rPr>
              <a:t> D.H. &amp; </a:t>
            </a:r>
            <a:r>
              <a:rPr lang="en-GB" sz="1200" dirty="0" err="1">
                <a:solidFill>
                  <a:prstClr val="black"/>
                </a:solidFill>
              </a:rPr>
              <a:t>Orsted</a:t>
            </a:r>
            <a:r>
              <a:rPr lang="en-GB" sz="1200" dirty="0">
                <a:solidFill>
                  <a:prstClr val="black"/>
                </a:solidFill>
              </a:rPr>
              <a:t> H.L (1998) : The basic principles of wound care. Ostomy/Wound Management.  44, 8.Pg 24-8, 30-1)</a:t>
            </a:r>
          </a:p>
        </p:txBody>
      </p:sp>
      <p:pic>
        <p:nvPicPr>
          <p:cNvPr id="2" name="Picture 1"/>
          <p:cNvPicPr>
            <a:picLocks noChangeAspect="1"/>
          </p:cNvPicPr>
          <p:nvPr/>
        </p:nvPicPr>
        <p:blipFill>
          <a:blip r:embed="rId2"/>
          <a:stretch>
            <a:fillRect/>
          </a:stretch>
        </p:blipFill>
        <p:spPr>
          <a:xfrm>
            <a:off x="9493489" y="130860"/>
            <a:ext cx="2402032" cy="1639966"/>
          </a:xfrm>
          <a:prstGeom prst="rect">
            <a:avLst/>
          </a:prstGeom>
        </p:spPr>
      </p:pic>
    </p:spTree>
    <p:extLst>
      <p:ext uri="{BB962C8B-B14F-4D97-AF65-F5344CB8AC3E}">
        <p14:creationId xmlns:p14="http://schemas.microsoft.com/office/powerpoint/2010/main" val="2639852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087" y="538978"/>
            <a:ext cx="7851913" cy="4056495"/>
          </a:xfrm>
          <a:prstGeom prst="rect">
            <a:avLst/>
          </a:prstGeom>
        </p:spPr>
        <p:txBody>
          <a:bodyPr wrap="square">
            <a:spAutoFit/>
          </a:bodyPr>
          <a:lstStyle/>
          <a:p>
            <a:pPr lvl="0" fontAlgn="base">
              <a:lnSpc>
                <a:spcPct val="80000"/>
              </a:lnSpc>
              <a:spcBef>
                <a:spcPct val="20000"/>
              </a:spcBef>
              <a:spcAft>
                <a:spcPct val="0"/>
              </a:spcAft>
              <a:buClr>
                <a:srgbClr val="00AABC"/>
              </a:buClr>
              <a:defRPr/>
            </a:pPr>
            <a:r>
              <a:rPr lang="en-US" sz="1400" kern="0" dirty="0">
                <a:latin typeface="Arial"/>
              </a:rPr>
              <a:t>Nguyen, D.T., </a:t>
            </a:r>
            <a:r>
              <a:rPr lang="en-US" sz="1400" kern="0" dirty="0" err="1">
                <a:latin typeface="Arial"/>
              </a:rPr>
              <a:t>Orgill</a:t>
            </a:r>
            <a:r>
              <a:rPr lang="en-US" sz="1400" kern="0" dirty="0">
                <a:latin typeface="Arial"/>
              </a:rPr>
              <a:t> D.P., Murphy G.F. (2009). Chapter 4: The Pathophysiologic Basis for Wound Healing and Cutaneous Regeneration. </a:t>
            </a:r>
            <a:r>
              <a:rPr lang="en-US" sz="1400" i="1" kern="0" dirty="0">
                <a:latin typeface="Arial"/>
              </a:rPr>
              <a:t>Biomaterials For Treating Skin Loss</a:t>
            </a:r>
            <a:r>
              <a:rPr lang="en-US" sz="1400" kern="0" dirty="0">
                <a:latin typeface="Arial"/>
              </a:rPr>
              <a:t>. </a:t>
            </a:r>
            <a:r>
              <a:rPr lang="en-US" sz="1400" kern="0" dirty="0" err="1">
                <a:latin typeface="Arial"/>
              </a:rPr>
              <a:t>Woodhead</a:t>
            </a:r>
            <a:r>
              <a:rPr lang="en-US" sz="1400" kern="0" dirty="0">
                <a:latin typeface="Arial"/>
              </a:rPr>
              <a:t> Publishing (UK/Europe) &amp; CRC Press (US), Cambridge/Boca Raton, p. 25-57. </a:t>
            </a:r>
            <a:endParaRPr lang="en-GB" sz="1400" kern="0" dirty="0">
              <a:latin typeface="Arial"/>
            </a:endParaRPr>
          </a:p>
          <a:p>
            <a:pPr lvl="0" fontAlgn="base">
              <a:lnSpc>
                <a:spcPct val="80000"/>
              </a:lnSpc>
              <a:spcBef>
                <a:spcPct val="20000"/>
              </a:spcBef>
              <a:spcAft>
                <a:spcPct val="0"/>
              </a:spcAft>
              <a:buClr>
                <a:srgbClr val="00AABC"/>
              </a:buClr>
              <a:defRPr/>
            </a:pPr>
            <a:endParaRPr lang="en-US" sz="1400" kern="0" dirty="0">
              <a:latin typeface="Arial"/>
            </a:endParaRPr>
          </a:p>
          <a:p>
            <a:pPr lvl="0" fontAlgn="base">
              <a:lnSpc>
                <a:spcPct val="80000"/>
              </a:lnSpc>
              <a:spcBef>
                <a:spcPct val="20000"/>
              </a:spcBef>
              <a:spcAft>
                <a:spcPct val="0"/>
              </a:spcAft>
              <a:buClr>
                <a:srgbClr val="00AABC"/>
              </a:buClr>
              <a:defRPr/>
            </a:pPr>
            <a:r>
              <a:rPr lang="en-US" sz="1400" kern="0" dirty="0" err="1">
                <a:latin typeface="Arial"/>
              </a:rPr>
              <a:t>Stadelmann</a:t>
            </a:r>
            <a:r>
              <a:rPr lang="en-US" sz="1400" kern="0" dirty="0">
                <a:latin typeface="Arial"/>
              </a:rPr>
              <a:t>, WK; </a:t>
            </a:r>
            <a:r>
              <a:rPr lang="en-US" sz="1400" kern="0" dirty="0" err="1">
                <a:latin typeface="Arial"/>
              </a:rPr>
              <a:t>Digenis</a:t>
            </a:r>
            <a:r>
              <a:rPr lang="en-US" sz="1400" kern="0" dirty="0">
                <a:latin typeface="Arial"/>
              </a:rPr>
              <a:t>, AG; Tobin, GR (1998). "Physiology and healing dynamics of chronic cutaneous wounds.". </a:t>
            </a:r>
            <a:r>
              <a:rPr lang="en-US" sz="1400" i="1" kern="0" dirty="0">
                <a:latin typeface="Arial"/>
              </a:rPr>
              <a:t>American journal of surgery</a:t>
            </a:r>
            <a:r>
              <a:rPr lang="en-US" sz="1400" kern="0" dirty="0">
                <a:latin typeface="Arial"/>
              </a:rPr>
              <a:t> </a:t>
            </a:r>
            <a:r>
              <a:rPr lang="en-US" sz="1400" b="1" kern="0" dirty="0">
                <a:latin typeface="Arial"/>
              </a:rPr>
              <a:t>176</a:t>
            </a:r>
            <a:r>
              <a:rPr lang="en-US" sz="1400" kern="0" dirty="0">
                <a:latin typeface="Arial"/>
              </a:rPr>
              <a:t> (2A </a:t>
            </a:r>
            <a:r>
              <a:rPr lang="en-US" sz="1400" kern="0" dirty="0" err="1">
                <a:latin typeface="Arial"/>
              </a:rPr>
              <a:t>Suppl</a:t>
            </a:r>
            <a:r>
              <a:rPr lang="en-US" sz="1400" kern="0" dirty="0">
                <a:latin typeface="Arial"/>
              </a:rPr>
              <a:t>): 26S–38S. </a:t>
            </a:r>
          </a:p>
          <a:p>
            <a:pPr lvl="0" fontAlgn="base">
              <a:lnSpc>
                <a:spcPct val="80000"/>
              </a:lnSpc>
              <a:spcBef>
                <a:spcPct val="20000"/>
              </a:spcBef>
              <a:spcAft>
                <a:spcPct val="0"/>
              </a:spcAft>
              <a:buClr>
                <a:srgbClr val="00AABC"/>
              </a:buClr>
              <a:defRPr/>
            </a:pPr>
            <a:endParaRPr lang="en-US" sz="1400" kern="0" dirty="0">
              <a:latin typeface="Arial"/>
            </a:endParaRPr>
          </a:p>
          <a:p>
            <a:pPr lvl="0" fontAlgn="base">
              <a:lnSpc>
                <a:spcPct val="80000"/>
              </a:lnSpc>
              <a:spcBef>
                <a:spcPct val="20000"/>
              </a:spcBef>
              <a:spcAft>
                <a:spcPct val="0"/>
              </a:spcAft>
              <a:buClr>
                <a:srgbClr val="00AABC"/>
              </a:buClr>
              <a:defRPr/>
            </a:pPr>
            <a:r>
              <a:rPr lang="en-US" sz="1400" kern="0" dirty="0" err="1">
                <a:latin typeface="Arial"/>
              </a:rPr>
              <a:t>Phillips,T.J</a:t>
            </a:r>
            <a:r>
              <a:rPr lang="en-US" sz="1400" kern="0" dirty="0">
                <a:latin typeface="Arial"/>
              </a:rPr>
              <a:t>. Al </a:t>
            </a:r>
            <a:r>
              <a:rPr lang="en-US" sz="1400" kern="0" dirty="0" err="1">
                <a:latin typeface="Arial"/>
              </a:rPr>
              <a:t>Amoudi</a:t>
            </a:r>
            <a:r>
              <a:rPr lang="en-US" sz="1400" kern="0" dirty="0">
                <a:latin typeface="Arial"/>
              </a:rPr>
              <a:t>, H.O. </a:t>
            </a:r>
            <a:r>
              <a:rPr lang="en-US" sz="1400" kern="0" dirty="0" err="1">
                <a:latin typeface="Arial"/>
              </a:rPr>
              <a:t>Levekaus,M</a:t>
            </a:r>
            <a:r>
              <a:rPr lang="en-US" sz="1400" kern="0" dirty="0">
                <a:latin typeface="Arial"/>
              </a:rPr>
              <a:t>. &amp;Park, H.Y. (1998) Effect of chronic wound fluid on fibroblasts. </a:t>
            </a:r>
            <a:r>
              <a:rPr lang="en-US" sz="1400" i="1" kern="0" dirty="0">
                <a:latin typeface="Arial"/>
              </a:rPr>
              <a:t>Journal of wound care. </a:t>
            </a:r>
            <a:r>
              <a:rPr lang="en-US" sz="1400" kern="0" dirty="0">
                <a:latin typeface="Arial"/>
              </a:rPr>
              <a:t>7, (10) 527-32</a:t>
            </a:r>
          </a:p>
          <a:p>
            <a:pPr lvl="0" fontAlgn="base">
              <a:lnSpc>
                <a:spcPct val="80000"/>
              </a:lnSpc>
              <a:spcBef>
                <a:spcPct val="20000"/>
              </a:spcBef>
              <a:spcAft>
                <a:spcPct val="0"/>
              </a:spcAft>
              <a:buClr>
                <a:srgbClr val="00AABC"/>
              </a:buClr>
              <a:defRPr/>
            </a:pPr>
            <a:endParaRPr lang="en-US" sz="1400" kern="0" dirty="0">
              <a:latin typeface="Arial"/>
            </a:endParaRPr>
          </a:p>
          <a:p>
            <a:pPr lvl="0" fontAlgn="base">
              <a:lnSpc>
                <a:spcPct val="80000"/>
              </a:lnSpc>
              <a:spcBef>
                <a:spcPct val="20000"/>
              </a:spcBef>
              <a:spcAft>
                <a:spcPct val="0"/>
              </a:spcAft>
              <a:buClr>
                <a:srgbClr val="00AABC"/>
              </a:buClr>
              <a:defRPr/>
            </a:pPr>
            <a:r>
              <a:rPr lang="en-GB" sz="1400" kern="0" dirty="0">
                <a:latin typeface="Arial"/>
              </a:rPr>
              <a:t>Timmons J (2006) Third line therapies. Wounds UK. Wound Care E Newsletter. July.</a:t>
            </a:r>
          </a:p>
          <a:p>
            <a:pPr lvl="0" fontAlgn="base">
              <a:lnSpc>
                <a:spcPct val="80000"/>
              </a:lnSpc>
              <a:spcBef>
                <a:spcPct val="20000"/>
              </a:spcBef>
              <a:spcAft>
                <a:spcPct val="0"/>
              </a:spcAft>
              <a:buClr>
                <a:srgbClr val="00AABC"/>
              </a:buClr>
              <a:defRPr/>
            </a:pPr>
            <a:endParaRPr lang="en-GB" sz="1400" kern="0" dirty="0">
              <a:latin typeface="Arial"/>
            </a:endParaRPr>
          </a:p>
          <a:p>
            <a:pPr lvl="0" fontAlgn="base">
              <a:lnSpc>
                <a:spcPct val="80000"/>
              </a:lnSpc>
              <a:spcBef>
                <a:spcPct val="20000"/>
              </a:spcBef>
              <a:spcAft>
                <a:spcPct val="0"/>
              </a:spcAft>
              <a:buClr>
                <a:srgbClr val="00AABC"/>
              </a:buClr>
              <a:defRPr/>
            </a:pPr>
            <a:r>
              <a:rPr lang="en-GB" sz="1400" kern="0" dirty="0" err="1">
                <a:latin typeface="Arial"/>
              </a:rPr>
              <a:t>Tortora</a:t>
            </a:r>
            <a:r>
              <a:rPr lang="en-GB" sz="1400" kern="0" dirty="0">
                <a:latin typeface="Arial"/>
              </a:rPr>
              <a:t> GJ &amp; </a:t>
            </a:r>
            <a:r>
              <a:rPr lang="en-GB" sz="1400" kern="0" dirty="0" err="1">
                <a:latin typeface="Arial"/>
              </a:rPr>
              <a:t>Derrickson</a:t>
            </a:r>
            <a:r>
              <a:rPr lang="en-GB" sz="1400" kern="0" dirty="0">
                <a:latin typeface="Arial"/>
              </a:rPr>
              <a:t>, B.H. (2011) </a:t>
            </a:r>
            <a:r>
              <a:rPr lang="en-GB" sz="1400" i="1" kern="0" dirty="0">
                <a:latin typeface="Arial"/>
              </a:rPr>
              <a:t>Principles of Anatomy and Physiology. (13</a:t>
            </a:r>
            <a:r>
              <a:rPr lang="en-GB" sz="1400" i="1" kern="0" baseline="30000" dirty="0">
                <a:latin typeface="Arial"/>
              </a:rPr>
              <a:t>th</a:t>
            </a:r>
            <a:r>
              <a:rPr lang="en-GB" sz="1400" i="1" kern="0" dirty="0">
                <a:latin typeface="Arial"/>
              </a:rPr>
              <a:t> </a:t>
            </a:r>
            <a:r>
              <a:rPr lang="en-GB" sz="1400" i="1" kern="0" dirty="0" err="1">
                <a:latin typeface="Arial"/>
              </a:rPr>
              <a:t>ed</a:t>
            </a:r>
            <a:r>
              <a:rPr lang="en-GB" sz="1400" i="1" kern="0" dirty="0">
                <a:latin typeface="Arial"/>
              </a:rPr>
              <a:t>) </a:t>
            </a:r>
            <a:r>
              <a:rPr lang="en-GB" sz="1400" kern="0" dirty="0">
                <a:latin typeface="Arial"/>
              </a:rPr>
              <a:t>New York, United States of America : John Wiley &amp; Sons.</a:t>
            </a:r>
          </a:p>
          <a:p>
            <a:pPr lvl="0" fontAlgn="base">
              <a:lnSpc>
                <a:spcPct val="80000"/>
              </a:lnSpc>
              <a:spcBef>
                <a:spcPct val="20000"/>
              </a:spcBef>
              <a:spcAft>
                <a:spcPct val="0"/>
              </a:spcAft>
              <a:buClr>
                <a:srgbClr val="00AABC"/>
              </a:buClr>
              <a:defRPr/>
            </a:pPr>
            <a:endParaRPr lang="en-GB" sz="1400" kern="0" dirty="0">
              <a:latin typeface="Arial"/>
            </a:endParaRPr>
          </a:p>
          <a:p>
            <a:pPr lvl="0" fontAlgn="base">
              <a:lnSpc>
                <a:spcPct val="80000"/>
              </a:lnSpc>
              <a:spcBef>
                <a:spcPct val="20000"/>
              </a:spcBef>
              <a:spcAft>
                <a:spcPct val="0"/>
              </a:spcAft>
              <a:buClr>
                <a:srgbClr val="00AABC"/>
              </a:buClr>
              <a:defRPr/>
            </a:pPr>
            <a:r>
              <a:rPr lang="en-GB" sz="1400" kern="0" dirty="0">
                <a:latin typeface="Arial"/>
              </a:rPr>
              <a:t>Waldrop &amp; Doughty (2000) </a:t>
            </a:r>
            <a:r>
              <a:rPr lang="en-GB" sz="1400" i="1" kern="0" dirty="0">
                <a:latin typeface="Arial"/>
              </a:rPr>
              <a:t>Wound Healing Physiology. </a:t>
            </a:r>
            <a:r>
              <a:rPr lang="en-GB" sz="1400" kern="0" dirty="0">
                <a:latin typeface="Arial"/>
              </a:rPr>
              <a:t>Cited in Bryant R (</a:t>
            </a:r>
            <a:r>
              <a:rPr lang="en-GB" sz="1400" kern="0" dirty="0" err="1">
                <a:latin typeface="Arial"/>
              </a:rPr>
              <a:t>ed</a:t>
            </a:r>
            <a:r>
              <a:rPr lang="en-GB" sz="1400" kern="0" dirty="0">
                <a:latin typeface="Arial"/>
              </a:rPr>
              <a:t>) </a:t>
            </a:r>
            <a:r>
              <a:rPr lang="en-GB" sz="1400" i="1" kern="0" dirty="0">
                <a:latin typeface="Arial"/>
              </a:rPr>
              <a:t>Acute and Chronic Wounds. Nursing Management.(2</a:t>
            </a:r>
            <a:r>
              <a:rPr lang="en-GB" sz="1400" i="1" kern="0" baseline="30000" dirty="0">
                <a:latin typeface="Arial"/>
              </a:rPr>
              <a:t>nd</a:t>
            </a:r>
            <a:r>
              <a:rPr lang="en-GB" sz="1400" i="1" kern="0" dirty="0">
                <a:latin typeface="Arial"/>
              </a:rPr>
              <a:t> ed.) </a:t>
            </a:r>
            <a:r>
              <a:rPr lang="en-GB" sz="1400" kern="0" dirty="0">
                <a:latin typeface="Arial"/>
              </a:rPr>
              <a:t>St Louis, United States of America : Mosby.</a:t>
            </a:r>
          </a:p>
          <a:p>
            <a:pPr lvl="0" fontAlgn="base">
              <a:lnSpc>
                <a:spcPct val="80000"/>
              </a:lnSpc>
              <a:spcBef>
                <a:spcPct val="20000"/>
              </a:spcBef>
              <a:spcAft>
                <a:spcPct val="0"/>
              </a:spcAft>
              <a:buClr>
                <a:srgbClr val="00AABC"/>
              </a:buClr>
              <a:defRPr/>
            </a:pPr>
            <a:endParaRPr lang="en-GB" sz="1400" kern="0" dirty="0">
              <a:latin typeface="Arial"/>
            </a:endParaRPr>
          </a:p>
          <a:p>
            <a:pPr lvl="0" fontAlgn="base">
              <a:lnSpc>
                <a:spcPct val="80000"/>
              </a:lnSpc>
              <a:spcBef>
                <a:spcPct val="20000"/>
              </a:spcBef>
              <a:spcAft>
                <a:spcPct val="0"/>
              </a:spcAft>
              <a:buClr>
                <a:srgbClr val="00AABC"/>
              </a:buClr>
              <a:defRPr/>
            </a:pPr>
            <a:r>
              <a:rPr lang="en-GB" sz="1400" kern="0" dirty="0">
                <a:latin typeface="Arial"/>
              </a:rPr>
              <a:t>Winter, G.D. (1962) Formation of the scab and the rate of epithelisation of superficial wounds in the skin of the domestic pig. </a:t>
            </a:r>
            <a:r>
              <a:rPr lang="en-GB" sz="1400" i="1" kern="0" dirty="0">
                <a:latin typeface="Arial"/>
              </a:rPr>
              <a:t>Nature. </a:t>
            </a:r>
            <a:r>
              <a:rPr lang="en-GB" sz="1400" kern="0" dirty="0">
                <a:latin typeface="Arial"/>
              </a:rPr>
              <a:t>193. 293-4</a:t>
            </a:r>
            <a:endParaRPr lang="en-US" sz="1400" kern="0" dirty="0">
              <a:latin typeface="Arial"/>
            </a:endParaRPr>
          </a:p>
        </p:txBody>
      </p:sp>
      <p:pic>
        <p:nvPicPr>
          <p:cNvPr id="3" name="Picture 2"/>
          <p:cNvPicPr>
            <a:picLocks noChangeAspect="1"/>
          </p:cNvPicPr>
          <p:nvPr/>
        </p:nvPicPr>
        <p:blipFill>
          <a:blip r:embed="rId2"/>
          <a:stretch>
            <a:fillRect/>
          </a:stretch>
        </p:blipFill>
        <p:spPr>
          <a:xfrm>
            <a:off x="9670698" y="130861"/>
            <a:ext cx="2402032" cy="1639966"/>
          </a:xfrm>
          <a:prstGeom prst="rect">
            <a:avLst/>
          </a:prstGeom>
        </p:spPr>
      </p:pic>
    </p:spTree>
    <p:extLst>
      <p:ext uri="{BB962C8B-B14F-4D97-AF65-F5344CB8AC3E}">
        <p14:creationId xmlns:p14="http://schemas.microsoft.com/office/powerpoint/2010/main" val="205760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GB" altLang="en-US" sz="4000" dirty="0">
                <a:solidFill>
                  <a:srgbClr val="0070C0"/>
                </a:solidFill>
                <a:latin typeface="Georgia" panose="02040502050405020303" pitchFamily="18" charset="0"/>
              </a:rPr>
              <a:t/>
            </a:r>
            <a:br>
              <a:rPr lang="en-GB" altLang="en-US" sz="4000" dirty="0">
                <a:solidFill>
                  <a:srgbClr val="0070C0"/>
                </a:solidFill>
                <a:latin typeface="Georgia" panose="02040502050405020303" pitchFamily="18" charset="0"/>
              </a:rPr>
            </a:br>
            <a:r>
              <a:rPr lang="en-GB" altLang="en-US" sz="4000" dirty="0">
                <a:solidFill>
                  <a:srgbClr val="0070C0"/>
                </a:solidFill>
                <a:latin typeface="Georgia" panose="02040502050405020303" pitchFamily="18" charset="0"/>
              </a:rPr>
              <a:t>Wound Healing </a:t>
            </a:r>
          </a:p>
        </p:txBody>
      </p:sp>
      <p:sp>
        <p:nvSpPr>
          <p:cNvPr id="7171" name="Content Placeholder 2"/>
          <p:cNvSpPr>
            <a:spLocks noGrp="1"/>
          </p:cNvSpPr>
          <p:nvPr>
            <p:ph idx="1"/>
          </p:nvPr>
        </p:nvSpPr>
        <p:spPr/>
        <p:txBody>
          <a:bodyPr>
            <a:normAutofit/>
          </a:bodyPr>
          <a:lstStyle/>
          <a:p>
            <a:pPr eaLnBrk="1" hangingPunct="1">
              <a:buClr>
                <a:schemeClr val="accent2">
                  <a:lumMod val="75000"/>
                </a:schemeClr>
              </a:buClr>
            </a:pPr>
            <a:endParaRPr lang="en-GB" altLang="en-US" dirty="0">
              <a:latin typeface="Georgia" panose="02040502050405020303" pitchFamily="18" charset="0"/>
            </a:endParaRPr>
          </a:p>
          <a:p>
            <a:pPr eaLnBrk="1" hangingPunct="1">
              <a:buClr>
                <a:schemeClr val="accent2">
                  <a:lumMod val="75000"/>
                </a:schemeClr>
              </a:buClr>
            </a:pPr>
            <a:r>
              <a:rPr lang="en-GB" altLang="en-US" dirty="0">
                <a:latin typeface="Georgia" panose="02040502050405020303" pitchFamily="18" charset="0"/>
              </a:rPr>
              <a:t>Haemostasis</a:t>
            </a:r>
          </a:p>
          <a:p>
            <a:pPr eaLnBrk="1" hangingPunct="1">
              <a:buClr>
                <a:schemeClr val="accent2">
                  <a:lumMod val="75000"/>
                </a:schemeClr>
              </a:buClr>
            </a:pPr>
            <a:r>
              <a:rPr lang="en-GB" altLang="en-US" dirty="0">
                <a:latin typeface="Georgia" panose="02040502050405020303" pitchFamily="18" charset="0"/>
              </a:rPr>
              <a:t>Inflammation</a:t>
            </a:r>
          </a:p>
          <a:p>
            <a:pPr eaLnBrk="1" hangingPunct="1">
              <a:buClr>
                <a:schemeClr val="accent2">
                  <a:lumMod val="75000"/>
                </a:schemeClr>
              </a:buClr>
            </a:pPr>
            <a:r>
              <a:rPr lang="en-GB" altLang="en-US" dirty="0">
                <a:latin typeface="Georgia" panose="02040502050405020303" pitchFamily="18" charset="0"/>
              </a:rPr>
              <a:t>Destruction</a:t>
            </a:r>
          </a:p>
          <a:p>
            <a:pPr eaLnBrk="1" hangingPunct="1">
              <a:buClr>
                <a:schemeClr val="accent2">
                  <a:lumMod val="75000"/>
                </a:schemeClr>
              </a:buClr>
            </a:pPr>
            <a:r>
              <a:rPr lang="en-GB" altLang="en-US" dirty="0">
                <a:latin typeface="Georgia" panose="02040502050405020303" pitchFamily="18" charset="0"/>
              </a:rPr>
              <a:t>Proliferation </a:t>
            </a:r>
          </a:p>
          <a:p>
            <a:pPr eaLnBrk="1" hangingPunct="1">
              <a:buClr>
                <a:schemeClr val="accent2">
                  <a:lumMod val="75000"/>
                </a:schemeClr>
              </a:buClr>
            </a:pPr>
            <a:r>
              <a:rPr lang="en-GB" altLang="en-US" dirty="0">
                <a:latin typeface="Georgia" panose="02040502050405020303" pitchFamily="18" charset="0"/>
              </a:rPr>
              <a:t>Epithelialisation </a:t>
            </a:r>
          </a:p>
          <a:p>
            <a:pPr eaLnBrk="1" hangingPunct="1">
              <a:buClr>
                <a:schemeClr val="accent2">
                  <a:lumMod val="75000"/>
                </a:schemeClr>
              </a:buClr>
            </a:pPr>
            <a:r>
              <a:rPr lang="en-GB" altLang="en-US" dirty="0">
                <a:latin typeface="Georgia" panose="02040502050405020303" pitchFamily="18" charset="0"/>
              </a:rPr>
              <a:t>Maturation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229178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spcBef>
                <a:spcPct val="20000"/>
              </a:spcBef>
              <a:spcAft>
                <a:spcPts val="1000"/>
              </a:spcAft>
              <a:buClr>
                <a:srgbClr val="D16349"/>
              </a:buClr>
              <a:buSzPct val="85000"/>
            </a:pPr>
            <a:r>
              <a:rPr lang="en-GB" sz="4000" dirty="0"/>
              <a:t> </a:t>
            </a:r>
            <a:r>
              <a:rPr lang="en-GB" sz="4200" dirty="0">
                <a:solidFill>
                  <a:srgbClr val="FFFFFF"/>
                </a:solidFill>
                <a:latin typeface="Georgia"/>
              </a:rPr>
              <a:t>Of Wound Healing</a:t>
            </a:r>
            <a:r>
              <a:rPr lang="en-GB" dirty="0"/>
              <a:t/>
            </a:r>
            <a:br>
              <a:rPr lang="en-GB" dirty="0"/>
            </a:br>
            <a:r>
              <a:rPr lang="en-GB" dirty="0">
                <a:solidFill>
                  <a:schemeClr val="accent1">
                    <a:lumMod val="75000"/>
                  </a:schemeClr>
                </a:solidFill>
                <a:latin typeface="Georgia" panose="02040502050405020303" pitchFamily="18" charset="0"/>
              </a:rPr>
              <a:t>Haemostasis:</a:t>
            </a:r>
            <a:br>
              <a:rPr lang="en-GB" dirty="0">
                <a:solidFill>
                  <a:schemeClr val="accent1">
                    <a:lumMod val="75000"/>
                  </a:schemeClr>
                </a:solidFill>
                <a:latin typeface="Georgia" panose="02040502050405020303" pitchFamily="18" charset="0"/>
              </a:rPr>
            </a:br>
            <a:endParaRPr lang="en-GB" dirty="0">
              <a:solidFill>
                <a:schemeClr val="accent1">
                  <a:lumMod val="75000"/>
                </a:schemeClr>
              </a:solidFill>
              <a:latin typeface="Georgia" panose="02040502050405020303" pitchFamily="18" charset="0"/>
            </a:endParaRPr>
          </a:p>
        </p:txBody>
      </p:sp>
      <p:sp>
        <p:nvSpPr>
          <p:cNvPr id="3" name="Content Placeholder 2"/>
          <p:cNvSpPr>
            <a:spLocks noGrp="1"/>
          </p:cNvSpPr>
          <p:nvPr>
            <p:ph idx="1"/>
          </p:nvPr>
        </p:nvSpPr>
        <p:spPr>
          <a:xfrm>
            <a:off x="583096" y="1751353"/>
            <a:ext cx="10770704" cy="4425610"/>
          </a:xfrm>
        </p:spPr>
        <p:txBody>
          <a:bodyPr>
            <a:normAutofit fontScale="70000" lnSpcReduction="20000"/>
          </a:bodyPr>
          <a:lstStyle/>
          <a:p>
            <a:pPr fontAlgn="base">
              <a:lnSpc>
                <a:spcPct val="100000"/>
              </a:lnSpc>
              <a:spcBef>
                <a:spcPct val="0"/>
              </a:spcBef>
              <a:spcAft>
                <a:spcPct val="0"/>
              </a:spcAft>
            </a:pPr>
            <a:r>
              <a:rPr lang="en-GB" sz="3600" dirty="0">
                <a:latin typeface="Georgia" panose="02040502050405020303" pitchFamily="18" charset="0"/>
              </a:rPr>
              <a:t>A physiological response that starts after injury, following cell death and bleeding.</a:t>
            </a:r>
          </a:p>
          <a:p>
            <a:pPr marL="0" lvl="0" indent="0" fontAlgn="base">
              <a:lnSpc>
                <a:spcPct val="100000"/>
              </a:lnSpc>
              <a:spcBef>
                <a:spcPct val="0"/>
              </a:spcBef>
              <a:spcAft>
                <a:spcPct val="0"/>
              </a:spcAft>
              <a:buNone/>
            </a:pPr>
            <a:endParaRPr lang="en-GB" sz="3600" dirty="0">
              <a:latin typeface="Georgia" panose="02040502050405020303" pitchFamily="18" charset="0"/>
            </a:endParaRPr>
          </a:p>
          <a:p>
            <a:pPr lvl="0"/>
            <a:r>
              <a:rPr lang="en-GB" sz="3600" dirty="0">
                <a:latin typeface="Georgia" panose="02040502050405020303" pitchFamily="18" charset="0"/>
              </a:rPr>
              <a:t>Vasoconstriction causes bleeding to stop.</a:t>
            </a:r>
            <a:r>
              <a:rPr lang="en-GB" altLang="en-US" sz="3600" dirty="0">
                <a:solidFill>
                  <a:prstClr val="black"/>
                </a:solidFill>
                <a:latin typeface="Georgia" panose="02040502050405020303" pitchFamily="18" charset="0"/>
              </a:rPr>
              <a:t> </a:t>
            </a:r>
          </a:p>
          <a:p>
            <a:pPr marL="0" lvl="0" indent="0">
              <a:buNone/>
            </a:pPr>
            <a:endParaRPr lang="en-GB" altLang="en-US" sz="3600" dirty="0">
              <a:solidFill>
                <a:prstClr val="black"/>
              </a:solidFill>
              <a:latin typeface="Georgia" panose="02040502050405020303" pitchFamily="18" charset="0"/>
            </a:endParaRPr>
          </a:p>
          <a:p>
            <a:pPr lvl="0"/>
            <a:r>
              <a:rPr lang="en-GB" altLang="en-US" sz="3600" dirty="0">
                <a:solidFill>
                  <a:prstClr val="black"/>
                </a:solidFill>
                <a:latin typeface="Georgia" panose="02040502050405020303" pitchFamily="18" charset="0"/>
              </a:rPr>
              <a:t>Histamine mediators are released causing vasodilation of intact blood vessels.	</a:t>
            </a:r>
          </a:p>
          <a:p>
            <a:pPr lvl="0"/>
            <a:endParaRPr lang="en-GB" altLang="en-US" sz="3600" dirty="0">
              <a:solidFill>
                <a:prstClr val="black"/>
              </a:solidFill>
              <a:latin typeface="Georgia" panose="02040502050405020303" pitchFamily="18" charset="0"/>
            </a:endParaRPr>
          </a:p>
          <a:p>
            <a:pPr marL="0" indent="0" fontAlgn="base">
              <a:lnSpc>
                <a:spcPct val="100000"/>
              </a:lnSpc>
              <a:spcBef>
                <a:spcPct val="0"/>
              </a:spcBef>
              <a:spcAft>
                <a:spcPct val="0"/>
              </a:spcAft>
              <a:buNone/>
            </a:pPr>
            <a:r>
              <a:rPr lang="en-GB" sz="3600" dirty="0">
                <a:latin typeface="Georgia" panose="02040502050405020303" pitchFamily="18" charset="0"/>
              </a:rPr>
              <a:t>	- Clot serves to act as a bacterial barrier.</a:t>
            </a:r>
          </a:p>
          <a:p>
            <a:pPr marL="0" lvl="0" indent="0">
              <a:lnSpc>
                <a:spcPct val="100000"/>
              </a:lnSpc>
              <a:spcBef>
                <a:spcPct val="20000"/>
              </a:spcBef>
              <a:buClr>
                <a:srgbClr val="D16349"/>
              </a:buClr>
              <a:buSzPct val="85000"/>
              <a:buNone/>
            </a:pPr>
            <a:r>
              <a:rPr lang="en-GB" sz="3600" dirty="0">
                <a:latin typeface="Georgia" panose="02040502050405020303" pitchFamily="18" charset="0"/>
              </a:rPr>
              <a:t>             - Framework for migrating cells  (</a:t>
            </a:r>
            <a:r>
              <a:rPr lang="en-GB" sz="3600" dirty="0" err="1">
                <a:latin typeface="Georgia" panose="02040502050405020303" pitchFamily="18" charset="0"/>
              </a:rPr>
              <a:t>Benbow</a:t>
            </a:r>
            <a:r>
              <a:rPr lang="en-GB" sz="3600" dirty="0">
                <a:latin typeface="Georgia" panose="02040502050405020303" pitchFamily="18" charset="0"/>
              </a:rPr>
              <a:t> 2005)</a:t>
            </a:r>
          </a:p>
          <a:p>
            <a:pPr marL="0" lvl="0" indent="0" fontAlgn="base">
              <a:lnSpc>
                <a:spcPct val="100000"/>
              </a:lnSpc>
              <a:spcBef>
                <a:spcPct val="0"/>
              </a:spcBef>
              <a:spcAft>
                <a:spcPct val="0"/>
              </a:spcAft>
              <a:buNone/>
            </a:pPr>
            <a:endParaRPr lang="en-GB" sz="3200" dirty="0">
              <a:latin typeface="Georgia" panose="02040502050405020303" pitchFamily="18" charset="0"/>
            </a:endParaRPr>
          </a:p>
          <a:p>
            <a:pPr marL="0" lvl="0" indent="0" fontAlgn="base">
              <a:lnSpc>
                <a:spcPct val="100000"/>
              </a:lnSpc>
              <a:spcBef>
                <a:spcPct val="0"/>
              </a:spcBef>
              <a:spcAft>
                <a:spcPct val="0"/>
              </a:spcAft>
              <a:buNone/>
            </a:pPr>
            <a:endParaRPr lang="en-GB" dirty="0">
              <a:latin typeface="Georgia" panose="02040502050405020303" pitchFamily="18" charset="0"/>
            </a:endParaRPr>
          </a:p>
          <a:p>
            <a:pPr marL="0" lvl="0" indent="0" fontAlgn="base">
              <a:lnSpc>
                <a:spcPct val="100000"/>
              </a:lnSpc>
              <a:spcBef>
                <a:spcPct val="0"/>
              </a:spcBef>
              <a:spcAft>
                <a:spcPct val="0"/>
              </a:spcAft>
              <a:buNone/>
            </a:pPr>
            <a:r>
              <a:rPr lang="en-GB" dirty="0">
                <a:latin typeface="Georgia" panose="02040502050405020303" pitchFamily="18" charset="0"/>
              </a:rPr>
              <a:t>                                                            </a:t>
            </a:r>
            <a:endParaRPr lang="en-GB" sz="1800" b="1" dirty="0">
              <a:latin typeface="Georgia" panose="02040502050405020303" pitchFamily="18" charset="0"/>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337120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spcBef>
                <a:spcPct val="20000"/>
              </a:spcBef>
              <a:spcAft>
                <a:spcPts val="1000"/>
              </a:spcAft>
              <a:buClr>
                <a:srgbClr val="D16349"/>
              </a:buClr>
              <a:buSzPct val="85000"/>
            </a:pPr>
            <a:r>
              <a:rPr lang="en-GB" sz="4000" dirty="0"/>
              <a:t> </a:t>
            </a:r>
            <a:r>
              <a:rPr lang="en-GB" sz="4200" dirty="0">
                <a:solidFill>
                  <a:srgbClr val="FFFFFF"/>
                </a:solidFill>
                <a:latin typeface="Georgia"/>
              </a:rPr>
              <a:t>Of Wound Healing</a:t>
            </a:r>
            <a:r>
              <a:rPr lang="en-GB" dirty="0"/>
              <a:t/>
            </a:r>
            <a:br>
              <a:rPr lang="en-GB" dirty="0"/>
            </a:br>
            <a:r>
              <a:rPr lang="en-GB" dirty="0">
                <a:solidFill>
                  <a:schemeClr val="accent1">
                    <a:lumMod val="75000"/>
                  </a:schemeClr>
                </a:solidFill>
                <a:latin typeface="Georgia"/>
              </a:rPr>
              <a:t>Haemostasis: points to note</a:t>
            </a:r>
            <a:endParaRPr lang="en-GB" dirty="0">
              <a:solidFill>
                <a:schemeClr val="accent1">
                  <a:lumMod val="75000"/>
                </a:schemeClr>
              </a:solidFill>
              <a:latin typeface="Georgia" panose="02040502050405020303" pitchFamily="18" charset="0"/>
            </a:endParaRPr>
          </a:p>
        </p:txBody>
      </p:sp>
      <p:sp>
        <p:nvSpPr>
          <p:cNvPr id="3" name="Content Placeholder 2"/>
          <p:cNvSpPr>
            <a:spLocks noGrp="1"/>
          </p:cNvSpPr>
          <p:nvPr>
            <p:ph idx="1"/>
          </p:nvPr>
        </p:nvSpPr>
        <p:spPr>
          <a:xfrm>
            <a:off x="838200" y="2146852"/>
            <a:ext cx="10515600" cy="4267199"/>
          </a:xfrm>
        </p:spPr>
        <p:txBody>
          <a:bodyPr>
            <a:normAutofit fontScale="85000" lnSpcReduction="20000"/>
          </a:bodyPr>
          <a:lstStyle/>
          <a:p>
            <a:pPr marL="274320" lvl="0" indent="-274320">
              <a:lnSpc>
                <a:spcPct val="100000"/>
              </a:lnSpc>
              <a:spcBef>
                <a:spcPct val="20000"/>
              </a:spcBef>
              <a:buSzPct val="85000"/>
              <a:buFont typeface="Wingdings 2"/>
              <a:buChar char=""/>
            </a:pPr>
            <a:r>
              <a:rPr lang="en-GB" sz="3300" dirty="0">
                <a:solidFill>
                  <a:prstClr val="black"/>
                </a:solidFill>
                <a:latin typeface="Georgia"/>
              </a:rPr>
              <a:t>Not all wounds will follow this stage as it is dependent on the nature of the wound.</a:t>
            </a:r>
          </a:p>
          <a:p>
            <a:pPr marL="274320" lvl="0" indent="-274320">
              <a:lnSpc>
                <a:spcPct val="100000"/>
              </a:lnSpc>
              <a:spcBef>
                <a:spcPct val="20000"/>
              </a:spcBef>
              <a:buClr>
                <a:srgbClr val="D16349"/>
              </a:buClr>
              <a:buSzPct val="85000"/>
              <a:buFont typeface="Wingdings 2"/>
              <a:buChar char=""/>
            </a:pPr>
            <a:endParaRPr lang="en-GB" sz="3300" dirty="0">
              <a:solidFill>
                <a:prstClr val="black"/>
              </a:solidFill>
              <a:latin typeface="Georgia"/>
            </a:endParaRPr>
          </a:p>
          <a:p>
            <a:pPr marL="274320" lvl="0" indent="-274320">
              <a:lnSpc>
                <a:spcPct val="100000"/>
              </a:lnSpc>
              <a:spcBef>
                <a:spcPct val="20000"/>
              </a:spcBef>
              <a:buSzPct val="85000"/>
              <a:buFont typeface="Wingdings 2"/>
              <a:buChar char=""/>
            </a:pPr>
            <a:r>
              <a:rPr lang="en-GB" sz="3300" dirty="0">
                <a:solidFill>
                  <a:prstClr val="black"/>
                </a:solidFill>
                <a:latin typeface="Georgia"/>
              </a:rPr>
              <a:t>For example, chronic wounds such as pressure ulcers are caused by lack of blood supply to the tissues. </a:t>
            </a:r>
          </a:p>
          <a:p>
            <a:pPr marL="274320" lvl="0" indent="-274320">
              <a:lnSpc>
                <a:spcPct val="100000"/>
              </a:lnSpc>
              <a:spcBef>
                <a:spcPct val="20000"/>
              </a:spcBef>
              <a:buClr>
                <a:srgbClr val="D16349"/>
              </a:buClr>
              <a:buSzPct val="85000"/>
              <a:buFont typeface="Wingdings 2"/>
              <a:buChar char=""/>
            </a:pPr>
            <a:endParaRPr lang="en-GB" sz="3300" dirty="0">
              <a:solidFill>
                <a:prstClr val="black"/>
              </a:solidFill>
              <a:latin typeface="Georgia"/>
            </a:endParaRPr>
          </a:p>
          <a:p>
            <a:pPr marL="274320" lvl="0" indent="-274320">
              <a:lnSpc>
                <a:spcPct val="100000"/>
              </a:lnSpc>
              <a:spcBef>
                <a:spcPct val="20000"/>
              </a:spcBef>
              <a:buSzPct val="85000"/>
              <a:buFont typeface="Wingdings 2"/>
              <a:buChar char=""/>
            </a:pPr>
            <a:r>
              <a:rPr lang="en-GB" sz="3300" dirty="0">
                <a:solidFill>
                  <a:prstClr val="black"/>
                </a:solidFill>
                <a:latin typeface="Georgia"/>
              </a:rPr>
              <a:t>The lack of blood supply to the tissues results in tissue death and ischaemia. </a:t>
            </a:r>
          </a:p>
          <a:p>
            <a:pPr marL="274320" lvl="0" indent="-274320">
              <a:lnSpc>
                <a:spcPct val="100000"/>
              </a:lnSpc>
              <a:spcBef>
                <a:spcPct val="20000"/>
              </a:spcBef>
              <a:buClr>
                <a:srgbClr val="D16349"/>
              </a:buClr>
              <a:buSzPct val="85000"/>
              <a:buFont typeface="Wingdings 2"/>
              <a:buChar char=""/>
            </a:pPr>
            <a:endParaRPr lang="en-GB" sz="3300" dirty="0">
              <a:solidFill>
                <a:prstClr val="black"/>
              </a:solidFill>
              <a:latin typeface="Georgia"/>
            </a:endParaRPr>
          </a:p>
          <a:p>
            <a:pPr marL="274320" lvl="0" indent="-274320">
              <a:lnSpc>
                <a:spcPct val="100000"/>
              </a:lnSpc>
              <a:spcBef>
                <a:spcPct val="20000"/>
              </a:spcBef>
              <a:buClr>
                <a:schemeClr val="tx1"/>
              </a:buClr>
              <a:buSzPct val="85000"/>
              <a:buFont typeface="Wingdings 2"/>
              <a:buChar char=""/>
            </a:pPr>
            <a:r>
              <a:rPr lang="en-GB" sz="3300" dirty="0">
                <a:solidFill>
                  <a:prstClr val="black"/>
                </a:solidFill>
                <a:latin typeface="Georgia"/>
              </a:rPr>
              <a:t>Therefore this wound type would not go through Haemostasis</a:t>
            </a:r>
          </a:p>
          <a:p>
            <a:pPr marL="0" lvl="0" indent="0" fontAlgn="base">
              <a:lnSpc>
                <a:spcPct val="100000"/>
              </a:lnSpc>
              <a:spcBef>
                <a:spcPct val="0"/>
              </a:spcBef>
              <a:spcAft>
                <a:spcPct val="0"/>
              </a:spcAft>
              <a:buNone/>
            </a:pPr>
            <a:endParaRPr lang="en-GB" sz="1800" b="1" dirty="0">
              <a:solidFill>
                <a:srgbClr val="006EAB"/>
              </a:solidFill>
              <a:latin typeface="Arial" charset="0"/>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024" y="109411"/>
            <a:ext cx="2399412" cy="1641942"/>
          </a:xfrm>
          <a:prstGeom prst="rect">
            <a:avLst/>
          </a:prstGeom>
        </p:spPr>
      </p:pic>
    </p:spTree>
    <p:extLst>
      <p:ext uri="{BB962C8B-B14F-4D97-AF65-F5344CB8AC3E}">
        <p14:creationId xmlns:p14="http://schemas.microsoft.com/office/powerpoint/2010/main" val="52237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accent1">
                    <a:lumMod val="75000"/>
                  </a:schemeClr>
                </a:solidFill>
                <a:latin typeface="Georgia"/>
              </a:rPr>
              <a:t>Inflammation Phase 0-5 days</a:t>
            </a:r>
            <a:endParaRPr lang="en-GB" sz="4000" dirty="0">
              <a:solidFill>
                <a:schemeClr val="accent1">
                  <a:lumMod val="75000"/>
                </a:schemeClr>
              </a:solidFill>
            </a:endParaRPr>
          </a:p>
        </p:txBody>
      </p:sp>
      <p:sp>
        <p:nvSpPr>
          <p:cNvPr id="3" name="Content Placeholder 2"/>
          <p:cNvSpPr>
            <a:spLocks noGrp="1"/>
          </p:cNvSpPr>
          <p:nvPr>
            <p:ph sz="half" idx="1"/>
          </p:nvPr>
        </p:nvSpPr>
        <p:spPr>
          <a:xfrm>
            <a:off x="838199" y="1470992"/>
            <a:ext cx="6966353" cy="5261112"/>
          </a:xfrm>
        </p:spPr>
        <p:txBody>
          <a:bodyPr>
            <a:normAutofit/>
          </a:bodyPr>
          <a:lstStyle/>
          <a:p>
            <a:pPr marL="0" indent="0">
              <a:lnSpc>
                <a:spcPct val="100000"/>
              </a:lnSpc>
              <a:spcBef>
                <a:spcPct val="20000"/>
              </a:spcBef>
              <a:buClr>
                <a:srgbClr val="D16349"/>
              </a:buClr>
              <a:buSzPct val="85000"/>
              <a:buNone/>
            </a:pPr>
            <a:r>
              <a:rPr lang="en-GB" dirty="0">
                <a:latin typeface="Georgia" panose="02040502050405020303" pitchFamily="18" charset="0"/>
              </a:rPr>
              <a:t>Inflammation can be characterised by:</a:t>
            </a:r>
          </a:p>
          <a:p>
            <a:pPr>
              <a:lnSpc>
                <a:spcPct val="100000"/>
              </a:lnSpc>
              <a:spcBef>
                <a:spcPct val="20000"/>
              </a:spcBef>
              <a:buSzPct val="85000"/>
            </a:pPr>
            <a:r>
              <a:rPr lang="en-GB" dirty="0">
                <a:latin typeface="Georgia" panose="02040502050405020303" pitchFamily="18" charset="0"/>
              </a:rPr>
              <a:t>Pain</a:t>
            </a:r>
          </a:p>
          <a:p>
            <a:pPr>
              <a:lnSpc>
                <a:spcPct val="100000"/>
              </a:lnSpc>
              <a:spcBef>
                <a:spcPct val="20000"/>
              </a:spcBef>
              <a:buSzPct val="85000"/>
            </a:pPr>
            <a:r>
              <a:rPr lang="en-GB" dirty="0">
                <a:latin typeface="Georgia" panose="02040502050405020303" pitchFamily="18" charset="0"/>
              </a:rPr>
              <a:t>Heat</a:t>
            </a:r>
          </a:p>
          <a:p>
            <a:r>
              <a:rPr lang="en-GB" dirty="0">
                <a:latin typeface="Georgia" panose="02040502050405020303" pitchFamily="18" charset="0"/>
              </a:rPr>
              <a:t>Swelling,</a:t>
            </a:r>
          </a:p>
          <a:p>
            <a:r>
              <a:rPr lang="en-GB" dirty="0">
                <a:latin typeface="Georgia" panose="02040502050405020303" pitchFamily="18" charset="0"/>
              </a:rPr>
              <a:t>Erythema,</a:t>
            </a:r>
          </a:p>
          <a:p>
            <a:pPr marL="0" indent="0">
              <a:buNone/>
            </a:pPr>
            <a:r>
              <a:rPr lang="en-GB" dirty="0">
                <a:latin typeface="Georgia" panose="02040502050405020303" pitchFamily="18" charset="0"/>
              </a:rPr>
              <a:t>              (</a:t>
            </a:r>
            <a:r>
              <a:rPr lang="en-GB" dirty="0" err="1">
                <a:latin typeface="Georgia" panose="02040502050405020303" pitchFamily="18" charset="0"/>
              </a:rPr>
              <a:t>Tortora</a:t>
            </a:r>
            <a:r>
              <a:rPr lang="en-GB" dirty="0">
                <a:latin typeface="Georgia" panose="02040502050405020303" pitchFamily="18" charset="0"/>
              </a:rPr>
              <a:t> &amp; Derrickson,2011)</a:t>
            </a:r>
          </a:p>
          <a:p>
            <a:endParaRPr lang="en-GB" dirty="0">
              <a:latin typeface="Georgia" panose="02040502050405020303" pitchFamily="18" charset="0"/>
            </a:endParaRPr>
          </a:p>
          <a:p>
            <a:pPr marL="0" indent="0">
              <a:buNone/>
            </a:pPr>
            <a:r>
              <a:rPr lang="en-GB" dirty="0">
                <a:latin typeface="Georgia" panose="02040502050405020303" pitchFamily="18" charset="0"/>
              </a:rPr>
              <a:t>These signs of inflammation should not be confused with infection...</a:t>
            </a:r>
          </a:p>
          <a:p>
            <a:pPr marL="0" lvl="0" indent="0">
              <a:lnSpc>
                <a:spcPct val="100000"/>
              </a:lnSpc>
              <a:spcBef>
                <a:spcPct val="20000"/>
              </a:spcBef>
              <a:buClr>
                <a:srgbClr val="D16349"/>
              </a:buClr>
              <a:buSzPct val="85000"/>
              <a:buNone/>
            </a:pPr>
            <a:r>
              <a:rPr lang="en-GB" b="1" dirty="0">
                <a:solidFill>
                  <a:srgbClr val="FFFFFF"/>
                </a:solidFill>
                <a:latin typeface="Georgia"/>
              </a:rPr>
              <a:t>y:</a:t>
            </a:r>
          </a:p>
          <a:p>
            <a:endParaRPr lang="en-GB" dirty="0"/>
          </a:p>
        </p:txBody>
      </p:sp>
      <p:pic>
        <p:nvPicPr>
          <p:cNvPr id="6" name="Content Placeholder 5"/>
          <p:cNvPicPr>
            <a:picLocks noGrp="1" noChangeAspect="1"/>
          </p:cNvPicPr>
          <p:nvPr>
            <p:ph sz="half" idx="2"/>
          </p:nvPr>
        </p:nvPicPr>
        <p:blipFill>
          <a:blip r:embed="rId2"/>
          <a:stretch>
            <a:fillRect/>
          </a:stretch>
        </p:blipFill>
        <p:spPr>
          <a:xfrm>
            <a:off x="7804553" y="2672697"/>
            <a:ext cx="2863446" cy="2657194"/>
          </a:xfrm>
          <a:prstGeom prst="rect">
            <a:avLst/>
          </a:prstGeom>
        </p:spPr>
      </p:pic>
      <p:pic>
        <p:nvPicPr>
          <p:cNvPr id="5" name="Picture 4"/>
          <p:cNvPicPr>
            <a:picLocks noChangeAspect="1"/>
          </p:cNvPicPr>
          <p:nvPr/>
        </p:nvPicPr>
        <p:blipFill>
          <a:blip r:embed="rId3"/>
          <a:stretch>
            <a:fillRect/>
          </a:stretch>
        </p:blipFill>
        <p:spPr>
          <a:xfrm>
            <a:off x="9626010" y="118191"/>
            <a:ext cx="2402032" cy="1639966"/>
          </a:xfrm>
          <a:prstGeom prst="rect">
            <a:avLst/>
          </a:prstGeom>
        </p:spPr>
      </p:pic>
    </p:spTree>
    <p:extLst>
      <p:ext uri="{BB962C8B-B14F-4D97-AF65-F5344CB8AC3E}">
        <p14:creationId xmlns:p14="http://schemas.microsoft.com/office/powerpoint/2010/main" val="22361907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2602</Words>
  <Application>Microsoft Macintosh PowerPoint</Application>
  <PresentationFormat>Widescreen</PresentationFormat>
  <Paragraphs>412</Paragraphs>
  <Slides>53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Unicode MS</vt:lpstr>
      <vt:lpstr>Calibri</vt:lpstr>
      <vt:lpstr>Calibri Light</vt:lpstr>
      <vt:lpstr>Georgia</vt:lpstr>
      <vt:lpstr>ＭＳ Ｐゴシック</vt:lpstr>
      <vt:lpstr>Times New Roman</vt:lpstr>
      <vt:lpstr>Wingdings 2</vt:lpstr>
      <vt:lpstr>1_Office Theme</vt:lpstr>
      <vt:lpstr>   Managing Wounds  Sally Irving- Independent Tissue Viability Nurse Consultant. sally@boocare.co.uk</vt:lpstr>
      <vt:lpstr>Wound Aetiology </vt:lpstr>
      <vt:lpstr>  </vt:lpstr>
      <vt:lpstr>PowerPoint Presentation</vt:lpstr>
      <vt:lpstr>  The Process The Process  </vt:lpstr>
      <vt:lpstr> Wound Healing </vt:lpstr>
      <vt:lpstr> Of Wound Healing Haemostasis: </vt:lpstr>
      <vt:lpstr> Of Wound Healing Haemostasis: points to note</vt:lpstr>
      <vt:lpstr>Inflammation Phase 0-5 days</vt:lpstr>
      <vt:lpstr>Inflammation Phase 0-5 days</vt:lpstr>
      <vt:lpstr>Destructive phase (1-6 days) </vt:lpstr>
      <vt:lpstr>Inflammation Phase 0-5 days</vt:lpstr>
      <vt:lpstr> Managing Wounds in Inflammation</vt:lpstr>
      <vt:lpstr>Proliferative Phase 3-14 days</vt:lpstr>
      <vt:lpstr>Proliferation Phase 3-14 days (cont’d)</vt:lpstr>
      <vt:lpstr>Maturation:</vt:lpstr>
      <vt:lpstr>Holistic Assessment </vt:lpstr>
      <vt:lpstr>Holistic Assessment con’t </vt:lpstr>
      <vt:lpstr>Wound Assessment</vt:lpstr>
      <vt:lpstr> The Wound Bed  </vt:lpstr>
      <vt:lpstr>Wound Edge </vt:lpstr>
      <vt:lpstr>Periwound Skin</vt:lpstr>
      <vt:lpstr>Abnormal Wound Healing </vt:lpstr>
      <vt:lpstr>Factors Delaying Healing</vt:lpstr>
      <vt:lpstr>Conclusion</vt:lpstr>
      <vt:lpstr>  Types of Wound Healing  </vt:lpstr>
      <vt:lpstr>Primary Intention</vt:lpstr>
      <vt:lpstr>  Secondary Intention: </vt:lpstr>
      <vt:lpstr>  Secondary Intention: </vt:lpstr>
      <vt:lpstr>  Secondary Intention: </vt:lpstr>
      <vt:lpstr>  Tertiary Intention </vt:lpstr>
      <vt:lpstr>   </vt:lpstr>
      <vt:lpstr>Dressing Selection:</vt:lpstr>
      <vt:lpstr>What is an ideal dressing?</vt:lpstr>
      <vt:lpstr>Ideal Dressing:</vt:lpstr>
      <vt:lpstr>Consider  aim of treatment</vt:lpstr>
      <vt:lpstr>Black Necrotic Tissue:</vt:lpstr>
      <vt:lpstr>Yellow Sloughy Tissue:</vt:lpstr>
      <vt:lpstr>Red Granulation Tissue</vt:lpstr>
      <vt:lpstr>Pink Epithelialising:</vt:lpstr>
      <vt:lpstr>Dressing selection</vt:lpstr>
      <vt:lpstr>Hosiery Selection</vt:lpstr>
      <vt:lpstr>PowerPoint Presentation</vt:lpstr>
      <vt:lpstr>PowerPoint Presentation</vt:lpstr>
      <vt:lpstr>Skin tear </vt:lpstr>
      <vt:lpstr>Assessment </vt:lpstr>
      <vt:lpstr>Management </vt:lpstr>
      <vt:lpstr>Burns</vt:lpstr>
      <vt:lpstr>PowerPoint Presentation</vt:lpstr>
      <vt:lpstr>Pain</vt:lpstr>
      <vt:lpstr>Questions?</vt:lpstr>
      <vt:lpstr>PowerPoint Presentation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Healing and Dressing Selection</dc:title>
  <dc:creator>sally</dc:creator>
  <cp:lastModifiedBy>Avon LPC</cp:lastModifiedBy>
  <cp:revision>55</cp:revision>
  <dcterms:created xsi:type="dcterms:W3CDTF">2016-10-23T20:21:27Z</dcterms:created>
  <dcterms:modified xsi:type="dcterms:W3CDTF">2017-08-07T07:56:33Z</dcterms:modified>
</cp:coreProperties>
</file>